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2"/>
  </p:notesMasterIdLst>
  <p:sldIdLst>
    <p:sldId id="2715" r:id="rId5"/>
    <p:sldId id="2747" r:id="rId6"/>
    <p:sldId id="2749" r:id="rId7"/>
    <p:sldId id="2750" r:id="rId8"/>
    <p:sldId id="2753" r:id="rId9"/>
    <p:sldId id="2716" r:id="rId10"/>
    <p:sldId id="2754" r:id="rId11"/>
    <p:sldId id="2755" r:id="rId12"/>
    <p:sldId id="2756" r:id="rId13"/>
    <p:sldId id="2757" r:id="rId14"/>
    <p:sldId id="2758" r:id="rId15"/>
    <p:sldId id="2759" r:id="rId16"/>
    <p:sldId id="2760" r:id="rId17"/>
    <p:sldId id="2762" r:id="rId18"/>
    <p:sldId id="2761" r:id="rId19"/>
    <p:sldId id="2763" r:id="rId20"/>
    <p:sldId id="2764" r:id="rId21"/>
    <p:sldId id="2765" r:id="rId22"/>
    <p:sldId id="2770" r:id="rId23"/>
    <p:sldId id="2767" r:id="rId24"/>
    <p:sldId id="2768" r:id="rId25"/>
    <p:sldId id="2769" r:id="rId26"/>
    <p:sldId id="2771" r:id="rId27"/>
    <p:sldId id="2772" r:id="rId28"/>
    <p:sldId id="2774" r:id="rId29"/>
    <p:sldId id="2775" r:id="rId30"/>
    <p:sldId id="2777" r:id="rId31"/>
    <p:sldId id="2773" r:id="rId32"/>
    <p:sldId id="2766" r:id="rId33"/>
    <p:sldId id="2322" r:id="rId34"/>
    <p:sldId id="3116" r:id="rId35"/>
    <p:sldId id="3117" r:id="rId36"/>
    <p:sldId id="995" r:id="rId37"/>
    <p:sldId id="1055" r:id="rId38"/>
    <p:sldId id="993" r:id="rId39"/>
    <p:sldId id="998" r:id="rId40"/>
    <p:sldId id="1000" r:id="rId41"/>
    <p:sldId id="1001" r:id="rId42"/>
    <p:sldId id="996" r:id="rId43"/>
    <p:sldId id="2781" r:id="rId44"/>
    <p:sldId id="2752" r:id="rId45"/>
    <p:sldId id="2784" r:id="rId46"/>
    <p:sldId id="2785" r:id="rId47"/>
    <p:sldId id="3014" r:id="rId48"/>
    <p:sldId id="1032" r:id="rId49"/>
    <p:sldId id="1059" r:id="rId50"/>
    <p:sldId id="1060" r:id="rId51"/>
    <p:sldId id="1009" r:id="rId52"/>
    <p:sldId id="3111" r:id="rId53"/>
    <p:sldId id="1457" r:id="rId54"/>
    <p:sldId id="1056" r:id="rId55"/>
    <p:sldId id="3112" r:id="rId56"/>
    <p:sldId id="2786" r:id="rId57"/>
    <p:sldId id="2787" r:id="rId58"/>
    <p:sldId id="1035" r:id="rId59"/>
    <p:sldId id="1016" r:id="rId60"/>
    <p:sldId id="1036" r:id="rId61"/>
    <p:sldId id="3113" r:id="rId62"/>
    <p:sldId id="3015" r:id="rId63"/>
    <p:sldId id="1021" r:id="rId64"/>
    <p:sldId id="2791" r:id="rId65"/>
    <p:sldId id="3114" r:id="rId66"/>
    <p:sldId id="3016" r:id="rId67"/>
    <p:sldId id="2792" r:id="rId68"/>
    <p:sldId id="2793" r:id="rId69"/>
    <p:sldId id="1069" r:id="rId70"/>
    <p:sldId id="1070" r:id="rId71"/>
    <p:sldId id="1071" r:id="rId72"/>
    <p:sldId id="1235" r:id="rId73"/>
    <p:sldId id="3017" r:id="rId74"/>
    <p:sldId id="3018" r:id="rId75"/>
    <p:sldId id="3019" r:id="rId76"/>
    <p:sldId id="3022" r:id="rId77"/>
    <p:sldId id="3020" r:id="rId78"/>
    <p:sldId id="3023" r:id="rId79"/>
    <p:sldId id="3021" r:id="rId80"/>
    <p:sldId id="3024" r:id="rId81"/>
    <p:sldId id="3025" r:id="rId82"/>
    <p:sldId id="2845" r:id="rId83"/>
    <p:sldId id="3115" r:id="rId84"/>
    <p:sldId id="2846" r:id="rId85"/>
    <p:sldId id="2847" r:id="rId86"/>
    <p:sldId id="2851" r:id="rId87"/>
    <p:sldId id="2848" r:id="rId88"/>
    <p:sldId id="2853" r:id="rId89"/>
    <p:sldId id="2542" r:id="rId90"/>
    <p:sldId id="2852" r:id="rId91"/>
    <p:sldId id="2855" r:id="rId92"/>
    <p:sldId id="2856" r:id="rId93"/>
    <p:sldId id="2864" r:id="rId94"/>
    <p:sldId id="1089" r:id="rId95"/>
    <p:sldId id="2865" r:id="rId96"/>
    <p:sldId id="2866" r:id="rId97"/>
    <p:sldId id="2863" r:id="rId98"/>
    <p:sldId id="2867" r:id="rId99"/>
    <p:sldId id="2868" r:id="rId100"/>
    <p:sldId id="2778" r:id="rId101"/>
    <p:sldId id="2870" r:id="rId102"/>
    <p:sldId id="2872" r:id="rId103"/>
    <p:sldId id="2363" r:id="rId104"/>
    <p:sldId id="1075" r:id="rId105"/>
    <p:sldId id="1072" r:id="rId106"/>
    <p:sldId id="2365" r:id="rId107"/>
    <p:sldId id="2794" r:id="rId108"/>
    <p:sldId id="2799" r:id="rId109"/>
    <p:sldId id="2803" r:id="rId110"/>
    <p:sldId id="2804" r:id="rId111"/>
    <p:sldId id="2800" r:id="rId112"/>
    <p:sldId id="2362" r:id="rId113"/>
    <p:sldId id="2801" r:id="rId114"/>
    <p:sldId id="2805" r:id="rId115"/>
    <p:sldId id="2797" r:id="rId116"/>
    <p:sldId id="2802" r:id="rId117"/>
    <p:sldId id="2806" r:id="rId118"/>
    <p:sldId id="2807" r:id="rId119"/>
    <p:sldId id="2798" r:id="rId120"/>
    <p:sldId id="2913" r:id="rId121"/>
    <p:sldId id="2808" r:id="rId122"/>
    <p:sldId id="2811" r:id="rId123"/>
    <p:sldId id="2809" r:id="rId124"/>
    <p:sldId id="2812" r:id="rId125"/>
    <p:sldId id="2813" r:id="rId126"/>
    <p:sldId id="2914" r:id="rId127"/>
    <p:sldId id="2810" r:id="rId128"/>
    <p:sldId id="2814" r:id="rId129"/>
    <p:sldId id="2815" r:id="rId130"/>
    <p:sldId id="2915" r:id="rId131"/>
    <p:sldId id="2821" r:id="rId132"/>
    <p:sldId id="2822" r:id="rId133"/>
    <p:sldId id="2823" r:id="rId134"/>
    <p:sldId id="2824" r:id="rId135"/>
    <p:sldId id="2818" r:id="rId136"/>
    <p:sldId id="2820" r:id="rId137"/>
    <p:sldId id="2816" r:id="rId138"/>
    <p:sldId id="2916" r:id="rId139"/>
    <p:sldId id="2827" r:id="rId140"/>
    <p:sldId id="2828" r:id="rId141"/>
    <p:sldId id="2825" r:id="rId142"/>
    <p:sldId id="2826" r:id="rId143"/>
    <p:sldId id="2949" r:id="rId144"/>
    <p:sldId id="2953" r:id="rId145"/>
    <p:sldId id="2951" r:id="rId146"/>
    <p:sldId id="2950" r:id="rId147"/>
    <p:sldId id="2829" r:id="rId148"/>
    <p:sldId id="2833" r:id="rId149"/>
    <p:sldId id="2834" r:id="rId150"/>
    <p:sldId id="2861" r:id="rId151"/>
    <p:sldId id="2862" r:id="rId152"/>
    <p:sldId id="2849" r:id="rId153"/>
    <p:sldId id="2842" r:id="rId154"/>
    <p:sldId id="2841" r:id="rId155"/>
    <p:sldId id="2843" r:id="rId156"/>
    <p:sldId id="2850" r:id="rId157"/>
    <p:sldId id="2857" r:id="rId158"/>
    <p:sldId id="2860" r:id="rId159"/>
    <p:sldId id="2859" r:id="rId160"/>
    <p:sldId id="2858" r:id="rId161"/>
    <p:sldId id="2869" r:id="rId162"/>
    <p:sldId id="2871" r:id="rId163"/>
    <p:sldId id="2954" r:id="rId164"/>
    <p:sldId id="2873" r:id="rId165"/>
    <p:sldId id="2874" r:id="rId166"/>
    <p:sldId id="2955" r:id="rId167"/>
    <p:sldId id="2877" r:id="rId168"/>
    <p:sldId id="2878" r:id="rId169"/>
    <p:sldId id="2876" r:id="rId170"/>
    <p:sldId id="2879" r:id="rId171"/>
    <p:sldId id="2959" r:id="rId172"/>
    <p:sldId id="2881" r:id="rId173"/>
    <p:sldId id="2958" r:id="rId174"/>
    <p:sldId id="2880" r:id="rId175"/>
    <p:sldId id="2882" r:id="rId176"/>
    <p:sldId id="2884" r:id="rId177"/>
    <p:sldId id="2956" r:id="rId178"/>
    <p:sldId id="2885" r:id="rId179"/>
    <p:sldId id="2883" r:id="rId180"/>
    <p:sldId id="2963" r:id="rId181"/>
    <p:sldId id="2964" r:id="rId182"/>
    <p:sldId id="2965" r:id="rId183"/>
    <p:sldId id="2886" r:id="rId184"/>
    <p:sldId id="2960" r:id="rId185"/>
    <p:sldId id="2961" r:id="rId186"/>
    <p:sldId id="2487" r:id="rId187"/>
    <p:sldId id="2895" r:id="rId188"/>
    <p:sldId id="2962" r:id="rId189"/>
    <p:sldId id="2896" r:id="rId190"/>
    <p:sldId id="2894" r:id="rId191"/>
    <p:sldId id="2966" r:id="rId192"/>
    <p:sldId id="2897" r:id="rId193"/>
    <p:sldId id="2969" r:id="rId194"/>
    <p:sldId id="2967" r:id="rId195"/>
    <p:sldId id="2970" r:id="rId196"/>
    <p:sldId id="2968" r:id="rId197"/>
    <p:sldId id="2899" r:id="rId198"/>
    <p:sldId id="2900" r:id="rId199"/>
    <p:sldId id="2902" r:id="rId200"/>
    <p:sldId id="2971" r:id="rId201"/>
    <p:sldId id="2908" r:id="rId202"/>
    <p:sldId id="2905" r:id="rId203"/>
    <p:sldId id="2974" r:id="rId204"/>
    <p:sldId id="2975" r:id="rId205"/>
    <p:sldId id="2972" r:id="rId206"/>
    <p:sldId id="2909" r:id="rId207"/>
    <p:sldId id="2907" r:id="rId208"/>
    <p:sldId id="2978" r:id="rId209"/>
    <p:sldId id="2977" r:id="rId210"/>
    <p:sldId id="2976" r:id="rId211"/>
    <p:sldId id="2910" r:id="rId212"/>
    <p:sldId id="2922" r:id="rId213"/>
    <p:sldId id="2920" r:id="rId214"/>
    <p:sldId id="2979" r:id="rId215"/>
    <p:sldId id="2912" r:id="rId216"/>
    <p:sldId id="2499" r:id="rId217"/>
    <p:sldId id="2924" r:id="rId218"/>
    <p:sldId id="2925" r:id="rId219"/>
    <p:sldId id="2926" r:id="rId220"/>
    <p:sldId id="2980" r:id="rId221"/>
    <p:sldId id="2927" r:id="rId222"/>
    <p:sldId id="2928" r:id="rId223"/>
    <p:sldId id="2981" r:id="rId224"/>
    <p:sldId id="2929" r:id="rId225"/>
    <p:sldId id="2930" r:id="rId226"/>
    <p:sldId id="2984" r:id="rId227"/>
    <p:sldId id="2982" r:id="rId228"/>
    <p:sldId id="2931" r:id="rId229"/>
    <p:sldId id="2992" r:id="rId230"/>
    <p:sldId id="2993" r:id="rId231"/>
    <p:sldId id="2932" r:id="rId232"/>
    <p:sldId id="2983" r:id="rId233"/>
    <p:sldId id="2933" r:id="rId234"/>
    <p:sldId id="2936" r:id="rId235"/>
    <p:sldId id="2935" r:id="rId236"/>
    <p:sldId id="2934" r:id="rId237"/>
    <p:sldId id="2986" r:id="rId238"/>
    <p:sldId id="2987" r:id="rId239"/>
    <p:sldId id="2985" r:id="rId240"/>
    <p:sldId id="2994" r:id="rId241"/>
    <p:sldId id="2937" r:id="rId242"/>
    <p:sldId id="2938" r:id="rId243"/>
    <p:sldId id="2988" r:id="rId244"/>
    <p:sldId id="2939" r:id="rId245"/>
    <p:sldId id="2940" r:id="rId246"/>
    <p:sldId id="2989" r:id="rId247"/>
    <p:sldId id="2941" r:id="rId248"/>
    <p:sldId id="2995" r:id="rId249"/>
    <p:sldId id="2942" r:id="rId250"/>
    <p:sldId id="2991" r:id="rId251"/>
    <p:sldId id="2990" r:id="rId252"/>
    <p:sldId id="2943" r:id="rId253"/>
    <p:sldId id="2944" r:id="rId254"/>
    <p:sldId id="2997" r:id="rId255"/>
    <p:sldId id="2996" r:id="rId256"/>
    <p:sldId id="2945" r:id="rId257"/>
    <p:sldId id="2946" r:id="rId258"/>
    <p:sldId id="2999" r:id="rId259"/>
    <p:sldId id="2998" r:id="rId260"/>
    <p:sldId id="2947" r:id="rId261"/>
    <p:sldId id="3001" r:id="rId262"/>
    <p:sldId id="3002" r:id="rId263"/>
    <p:sldId id="3003" r:id="rId264"/>
    <p:sldId id="2948" r:id="rId265"/>
    <p:sldId id="3000" r:id="rId266"/>
    <p:sldId id="3004" r:id="rId267"/>
    <p:sldId id="3005" r:id="rId268"/>
    <p:sldId id="3006" r:id="rId269"/>
    <p:sldId id="3007" r:id="rId270"/>
    <p:sldId id="3011" r:id="rId271"/>
    <p:sldId id="3008" r:id="rId272"/>
    <p:sldId id="3010" r:id="rId273"/>
    <p:sldId id="3009" r:id="rId274"/>
    <p:sldId id="3012" r:id="rId275"/>
    <p:sldId id="3026" r:id="rId276"/>
    <p:sldId id="3013" r:id="rId277"/>
    <p:sldId id="3027" r:id="rId278"/>
    <p:sldId id="3028" r:id="rId279"/>
    <p:sldId id="3029" r:id="rId280"/>
    <p:sldId id="3036" r:id="rId281"/>
    <p:sldId id="3035" r:id="rId282"/>
    <p:sldId id="3030" r:id="rId283"/>
    <p:sldId id="3031" r:id="rId284"/>
    <p:sldId id="3032" r:id="rId285"/>
    <p:sldId id="3033" r:id="rId286"/>
    <p:sldId id="3038" r:id="rId287"/>
    <p:sldId id="3037" r:id="rId288"/>
    <p:sldId id="3039" r:id="rId289"/>
    <p:sldId id="3042" r:id="rId290"/>
    <p:sldId id="3043" r:id="rId291"/>
    <p:sldId id="3045" r:id="rId292"/>
    <p:sldId id="3044" r:id="rId293"/>
    <p:sldId id="3079" r:id="rId294"/>
    <p:sldId id="3080" r:id="rId295"/>
    <p:sldId id="3087" r:id="rId296"/>
    <p:sldId id="3101" r:id="rId297"/>
    <p:sldId id="3091" r:id="rId298"/>
    <p:sldId id="3095" r:id="rId299"/>
    <p:sldId id="3096" r:id="rId300"/>
    <p:sldId id="3098" r:id="rId301"/>
    <p:sldId id="3092" r:id="rId302"/>
    <p:sldId id="3093" r:id="rId303"/>
    <p:sldId id="3099" r:id="rId304"/>
    <p:sldId id="3103" r:id="rId305"/>
    <p:sldId id="3102" r:id="rId306"/>
    <p:sldId id="3104" r:id="rId307"/>
    <p:sldId id="3105" r:id="rId308"/>
    <p:sldId id="3106" r:id="rId309"/>
    <p:sldId id="3107" r:id="rId310"/>
    <p:sldId id="3108" r:id="rId311"/>
    <p:sldId id="3120" r:id="rId312"/>
    <p:sldId id="3122" r:id="rId313"/>
    <p:sldId id="3124" r:id="rId314"/>
    <p:sldId id="3127" r:id="rId315"/>
    <p:sldId id="3126" r:id="rId316"/>
    <p:sldId id="3128" r:id="rId317"/>
    <p:sldId id="3139" r:id="rId318"/>
    <p:sldId id="3140" r:id="rId319"/>
    <p:sldId id="3131" r:id="rId320"/>
    <p:sldId id="3132" r:id="rId321"/>
    <p:sldId id="3133" r:id="rId322"/>
    <p:sldId id="3134" r:id="rId323"/>
    <p:sldId id="3135" r:id="rId324"/>
    <p:sldId id="3141" r:id="rId325"/>
    <p:sldId id="3142" r:id="rId326"/>
    <p:sldId id="3143" r:id="rId327"/>
    <p:sldId id="3144" r:id="rId328"/>
    <p:sldId id="3151" r:id="rId329"/>
    <p:sldId id="3149" r:id="rId330"/>
    <p:sldId id="3150" r:id="rId331"/>
    <p:sldId id="3152" r:id="rId332"/>
    <p:sldId id="3155" r:id="rId333"/>
    <p:sldId id="3153" r:id="rId334"/>
    <p:sldId id="3156" r:id="rId335"/>
    <p:sldId id="3158" r:id="rId336"/>
    <p:sldId id="3157" r:id="rId337"/>
    <p:sldId id="3159" r:id="rId338"/>
    <p:sldId id="3160" r:id="rId339"/>
    <p:sldId id="3154" r:id="rId340"/>
    <p:sldId id="3162" r:id="rId341"/>
    <p:sldId id="3166" r:id="rId342"/>
    <p:sldId id="3165" r:id="rId343"/>
    <p:sldId id="3163" r:id="rId344"/>
    <p:sldId id="3161" r:id="rId345"/>
    <p:sldId id="3167" r:id="rId346"/>
    <p:sldId id="2695" r:id="rId347"/>
    <p:sldId id="2696" r:id="rId348"/>
    <p:sldId id="3170" r:id="rId349"/>
    <p:sldId id="2694" r:id="rId350"/>
    <p:sldId id="1206" r:id="rId351"/>
    <p:sldId id="2693" r:id="rId352"/>
    <p:sldId id="3168" r:id="rId353"/>
    <p:sldId id="3046" r:id="rId354"/>
    <p:sldId id="3047" r:id="rId355"/>
    <p:sldId id="3049" r:id="rId356"/>
    <p:sldId id="3053" r:id="rId357"/>
    <p:sldId id="3052" r:id="rId358"/>
    <p:sldId id="3050" r:id="rId359"/>
    <p:sldId id="3051" r:id="rId360"/>
    <p:sldId id="2796" r:id="rId36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853A"/>
    <a:srgbClr val="138CC4"/>
    <a:srgbClr val="F5748B"/>
    <a:srgbClr val="FEEEC4"/>
    <a:srgbClr val="1A40C0"/>
    <a:srgbClr val="9B072B"/>
    <a:srgbClr val="FFA984"/>
    <a:srgbClr val="19A6E7"/>
    <a:srgbClr val="F48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/>
    <p:restoredTop sz="94645"/>
  </p:normalViewPr>
  <p:slideViewPr>
    <p:cSldViewPr snapToGrid="0">
      <p:cViewPr varScale="1">
        <p:scale>
          <a:sx n="119" d="100"/>
          <a:sy n="119" d="100"/>
        </p:scale>
        <p:origin x="200" y="4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theme" Target="theme/theme1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microsoft.com/office/2016/11/relationships/changesInfo" Target="changesInfos/changesInfo1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notesMaster" Target="notesMasters/notes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commentAuthors" Target="commentAuthor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tableStyles" Target="tableStyles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72A4F0A1-E1D5-104A-9713-67B1ECD05834}"/>
    <pc:docChg chg="delSld">
      <pc:chgData name="stacksimplify Team" userId="30f9c473cae68561" providerId="LiveId" clId="{72A4F0A1-E1D5-104A-9713-67B1ECD05834}" dt="2023-02-26T02:49:28.885" v="1" actId="2696"/>
      <pc:docMkLst>
        <pc:docMk/>
      </pc:docMkLst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0" sldId="270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0" sldId="272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0" sldId="321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0" sldId="327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0" sldId="338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1901949836" sldId="1088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634391504" sldId="1091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399513490" sldId="1092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2010730515" sldId="1097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307257415" sldId="1209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569950573" sldId="1210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966172809" sldId="2481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131059871" sldId="2795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1768278665" sldId="2837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881455010" sldId="2839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2333713901" sldId="3040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2924830079" sldId="3048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013417207" sldId="3054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4057596030" sldId="3057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1272613023" sldId="3058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467120338" sldId="3059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2228031537" sldId="3060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210111648" sldId="3061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644795316" sldId="3062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88870043" sldId="3063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2519761673" sldId="3064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673809693" sldId="3065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096499020" sldId="3066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2573638593" sldId="3067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826864405" sldId="3070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221610882" sldId="3072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478054817" sldId="3073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3514745417" sldId="3074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2927374147" sldId="3075"/>
        </pc:sldMkLst>
      </pc:sldChg>
      <pc:sldChg chg="del">
        <pc:chgData name="stacksimplify Team" userId="30f9c473cae68561" providerId="LiveId" clId="{72A4F0A1-E1D5-104A-9713-67B1ECD05834}" dt="2023-02-26T02:49:18.149" v="0" actId="2696"/>
        <pc:sldMkLst>
          <pc:docMk/>
          <pc:sldMk cId="223222175" sldId="3077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017766314" sldId="3081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572661753" sldId="3082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4288184778" sldId="3118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3237309013" sldId="3119"/>
        </pc:sldMkLst>
      </pc:sldChg>
      <pc:sldChg chg="del">
        <pc:chgData name="stacksimplify Team" userId="30f9c473cae68561" providerId="LiveId" clId="{72A4F0A1-E1D5-104A-9713-67B1ECD05834}" dt="2023-02-26T02:49:28.885" v="1" actId="2696"/>
        <pc:sldMkLst>
          <pc:docMk/>
          <pc:sldMk cId="2206262562" sldId="3169"/>
        </pc:sldMkLst>
      </pc:sldChg>
      <pc:sldMasterChg chg="delSldLayout">
        <pc:chgData name="stacksimplify Team" userId="30f9c473cae68561" providerId="LiveId" clId="{72A4F0A1-E1D5-104A-9713-67B1ECD05834}" dt="2023-02-26T02:49:28.885" v="1" actId="2696"/>
        <pc:sldMasterMkLst>
          <pc:docMk/>
          <pc:sldMasterMk cId="422198654" sldId="2147483648"/>
        </pc:sldMasterMkLst>
        <pc:sldLayoutChg chg="del">
          <pc:chgData name="stacksimplify Team" userId="30f9c473cae68561" providerId="LiveId" clId="{72A4F0A1-E1D5-104A-9713-67B1ECD05834}" dt="2023-02-26T02:49:28.885" v="1" actId="2696"/>
          <pc:sldLayoutMkLst>
            <pc:docMk/>
            <pc:sldMasterMk cId="422198654" sldId="2147483648"/>
            <pc:sldLayoutMk cId="683259580" sldId="2147483661"/>
          </pc:sldLayoutMkLst>
        </pc:sldLayoutChg>
        <pc:sldLayoutChg chg="del">
          <pc:chgData name="stacksimplify Team" userId="30f9c473cae68561" providerId="LiveId" clId="{72A4F0A1-E1D5-104A-9713-67B1ECD05834}" dt="2023-02-26T02:49:28.885" v="1" actId="2696"/>
          <pc:sldLayoutMkLst>
            <pc:docMk/>
            <pc:sldMasterMk cId="422198654" sldId="2147483648"/>
            <pc:sldLayoutMk cId="158354751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9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9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8.png"/><Relationship Id="rId4" Type="http://schemas.openxmlformats.org/officeDocument/2006/relationships/image" Target="../media/image6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2.sv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7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2.sv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Relationship Id="rId14" Type="http://schemas.openxmlformats.org/officeDocument/2006/relationships/image" Target="../media/image7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2.sv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2.sv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2.sv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3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87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8.png"/><Relationship Id="rId5" Type="http://schemas.openxmlformats.org/officeDocument/2006/relationships/image" Target="../media/image85.pn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132.svg"/><Relationship Id="rId14" Type="http://schemas.openxmlformats.org/officeDocument/2006/relationships/image" Target="../media/image2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133.pn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63.png"/><Relationship Id="rId5" Type="http://schemas.openxmlformats.org/officeDocument/2006/relationships/image" Target="../media/image87.png"/><Relationship Id="rId10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3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87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8.png"/><Relationship Id="rId5" Type="http://schemas.openxmlformats.org/officeDocument/2006/relationships/image" Target="../media/image85.pn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132.sv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87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8.png"/><Relationship Id="rId5" Type="http://schemas.openxmlformats.org/officeDocument/2006/relationships/image" Target="../media/image85.pn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132.svg"/><Relationship Id="rId14" Type="http://schemas.openxmlformats.org/officeDocument/2006/relationships/image" Target="../media/image2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87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8.png"/><Relationship Id="rId5" Type="http://schemas.openxmlformats.org/officeDocument/2006/relationships/image" Target="../media/image85.pn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132.svg"/><Relationship Id="rId14" Type="http://schemas.openxmlformats.org/officeDocument/2006/relationships/image" Target="../media/image2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26.png"/><Relationship Id="rId3" Type="http://schemas.openxmlformats.org/officeDocument/2006/relationships/image" Target="../media/image30.png"/><Relationship Id="rId7" Type="http://schemas.openxmlformats.org/officeDocument/2006/relationships/image" Target="../media/image131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openxmlformats.org/officeDocument/2006/relationships/image" Target="../media/image58.png"/><Relationship Id="rId5" Type="http://schemas.openxmlformats.org/officeDocument/2006/relationships/image" Target="../media/image86.png"/><Relationship Id="rId10" Type="http://schemas.openxmlformats.org/officeDocument/2006/relationships/image" Target="../media/image57.png"/><Relationship Id="rId4" Type="http://schemas.openxmlformats.org/officeDocument/2006/relationships/image" Target="../media/image85.pn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61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52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6.png"/><Relationship Id="rId7" Type="http://schemas.openxmlformats.org/officeDocument/2006/relationships/image" Target="../media/image1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64.png"/><Relationship Id="rId7" Type="http://schemas.openxmlformats.org/officeDocument/2006/relationships/image" Target="../media/image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166.png"/><Relationship Id="rId5" Type="http://schemas.openxmlformats.org/officeDocument/2006/relationships/image" Target="../media/image65.png"/><Relationship Id="rId10" Type="http://schemas.openxmlformats.org/officeDocument/2006/relationships/image" Target="../media/image165.png"/><Relationship Id="rId4" Type="http://schemas.openxmlformats.org/officeDocument/2006/relationships/image" Target="../media/image24.png"/><Relationship Id="rId9" Type="http://schemas.openxmlformats.org/officeDocument/2006/relationships/image" Target="../media/image16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3.png"/><Relationship Id="rId5" Type="http://schemas.openxmlformats.org/officeDocument/2006/relationships/image" Target="../media/image34.png"/><Relationship Id="rId4" Type="http://schemas.openxmlformats.org/officeDocument/2006/relationships/image" Target="../media/image174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3.png"/><Relationship Id="rId3" Type="http://schemas.openxmlformats.org/officeDocument/2006/relationships/image" Target="../media/image64.pn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17" Type="http://schemas.openxmlformats.org/officeDocument/2006/relationships/hyperlink" Target="https://kubernetes.io/docs/api/" TargetMode="External"/><Relationship Id="rId2" Type="http://schemas.openxmlformats.org/officeDocument/2006/relationships/image" Target="../media/image63.png"/><Relationship Id="rId16" Type="http://schemas.openxmlformats.org/officeDocument/2006/relationships/image" Target="../media/image17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166.png"/><Relationship Id="rId5" Type="http://schemas.openxmlformats.org/officeDocument/2006/relationships/image" Target="../media/image65.png"/><Relationship Id="rId15" Type="http://schemas.openxmlformats.org/officeDocument/2006/relationships/image" Target="../media/image35.png"/><Relationship Id="rId10" Type="http://schemas.openxmlformats.org/officeDocument/2006/relationships/image" Target="../media/image165.png"/><Relationship Id="rId4" Type="http://schemas.openxmlformats.org/officeDocument/2006/relationships/image" Target="../media/image24.png"/><Relationship Id="rId9" Type="http://schemas.openxmlformats.org/officeDocument/2006/relationships/image" Target="../media/image164.png"/><Relationship Id="rId14" Type="http://schemas.openxmlformats.org/officeDocument/2006/relationships/image" Target="../media/image176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153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24.png"/><Relationship Id="rId1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171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88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17" Type="http://schemas.openxmlformats.org/officeDocument/2006/relationships/image" Target="../media/image18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198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17" Type="http://schemas.openxmlformats.org/officeDocument/2006/relationships/image" Target="../media/image19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5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1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210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Relationship Id="rId14" Type="http://schemas.openxmlformats.org/officeDocument/2006/relationships/image" Target="../media/image171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8.png"/><Relationship Id="rId17" Type="http://schemas.openxmlformats.org/officeDocument/2006/relationships/image" Target="../media/image210.png"/><Relationship Id="rId2" Type="http://schemas.openxmlformats.org/officeDocument/2006/relationships/image" Target="../media/image63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5" Type="http://schemas.openxmlformats.org/officeDocument/2006/relationships/image" Target="../media/image153.pn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140.png"/><Relationship Id="rId14" Type="http://schemas.openxmlformats.org/officeDocument/2006/relationships/image" Target="../media/image42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213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213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24.png"/><Relationship Id="rId15" Type="http://schemas.openxmlformats.org/officeDocument/2006/relationships/image" Target="../media/image215.sv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14" Type="http://schemas.openxmlformats.org/officeDocument/2006/relationships/image" Target="../media/image214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213.png"/><Relationship Id="rId5" Type="http://schemas.openxmlformats.org/officeDocument/2006/relationships/image" Target="../media/image57.png"/><Relationship Id="rId10" Type="http://schemas.openxmlformats.org/officeDocument/2006/relationships/image" Target="../media/image218.png"/><Relationship Id="rId4" Type="http://schemas.openxmlformats.org/officeDocument/2006/relationships/image" Target="../media/image5.png"/><Relationship Id="rId9" Type="http://schemas.openxmlformats.org/officeDocument/2006/relationships/image" Target="../media/image217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7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2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9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13" Type="http://schemas.openxmlformats.org/officeDocument/2006/relationships/image" Target="../media/image213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213.png"/><Relationship Id="rId5" Type="http://schemas.openxmlformats.org/officeDocument/2006/relationships/image" Target="../media/image57.png"/><Relationship Id="rId10" Type="http://schemas.openxmlformats.org/officeDocument/2006/relationships/image" Target="../media/image218.png"/><Relationship Id="rId4" Type="http://schemas.openxmlformats.org/officeDocument/2006/relationships/image" Target="../media/image5.png"/><Relationship Id="rId9" Type="http://schemas.openxmlformats.org/officeDocument/2006/relationships/image" Target="../media/image217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2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9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svg"/><Relationship Id="rId3" Type="http://schemas.openxmlformats.org/officeDocument/2006/relationships/image" Target="../media/image213.png"/><Relationship Id="rId7" Type="http://schemas.openxmlformats.org/officeDocument/2006/relationships/image" Target="../media/image21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17.png"/><Relationship Id="rId4" Type="http://schemas.openxmlformats.org/officeDocument/2006/relationships/image" Target="../media/image21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90.png"/><Relationship Id="rId5" Type="http://schemas.openxmlformats.org/officeDocument/2006/relationships/image" Target="../media/image57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88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8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90.png"/><Relationship Id="rId5" Type="http://schemas.openxmlformats.org/officeDocument/2006/relationships/image" Target="../media/image57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88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90.png"/><Relationship Id="rId5" Type="http://schemas.openxmlformats.org/officeDocument/2006/relationships/image" Target="../media/image57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88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0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2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39.png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4.png"/><Relationship Id="rId4" Type="http://schemas.openxmlformats.org/officeDocument/2006/relationships/image" Target="../media/image24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5.png"/><Relationship Id="rId4" Type="http://schemas.openxmlformats.org/officeDocument/2006/relationships/image" Target="../media/image24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0.xml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0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249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0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2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0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0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7" Type="http://schemas.openxmlformats.org/officeDocument/2006/relationships/image" Target="../media/image2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4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41.svg"/><Relationship Id="rId4" Type="http://schemas.openxmlformats.org/officeDocument/2006/relationships/image" Target="../media/image4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41.svg"/><Relationship Id="rId4" Type="http://schemas.openxmlformats.org/officeDocument/2006/relationships/image" Target="../media/image4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NODEIP:NODEPOR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4.png"/><Relationship Id="rId7" Type="http://schemas.openxmlformats.org/officeDocument/2006/relationships/image" Target="../media/image32.png"/><Relationship Id="rId12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62.sv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65.png"/><Relationship Id="rId10" Type="http://schemas.openxmlformats.org/officeDocument/2006/relationships/image" Target="../media/image76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34.png"/><Relationship Id="rId12" Type="http://schemas.openxmlformats.org/officeDocument/2006/relationships/image" Target="../media/image62.svg"/><Relationship Id="rId17" Type="http://schemas.openxmlformats.org/officeDocument/2006/relationships/image" Target="../media/image82.png"/><Relationship Id="rId2" Type="http://schemas.openxmlformats.org/officeDocument/2006/relationships/image" Target="../media/image6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24.png"/><Relationship Id="rId15" Type="http://schemas.openxmlformats.org/officeDocument/2006/relationships/image" Target="../media/image74.png"/><Relationship Id="rId10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14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58.png"/><Relationship Id="rId14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Google Kubernetes Engine (GKE)  - 75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BD279-E794-B822-952A-DA3A98BC2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D8118-BADB-E22F-410C-F9AC60D4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Individual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9247C-59EA-6451-48A0-539DFEA1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3" y="1233586"/>
            <a:ext cx="5293922" cy="62665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478ED-D203-A6BA-88E6-21FC9E59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25" y="2435379"/>
            <a:ext cx="7462092" cy="30840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D03F1-4615-50E7-92DB-C8C716DC1035}"/>
              </a:ext>
            </a:extLst>
          </p:cNvPr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27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User Management </a:t>
            </a:r>
          </a:p>
          <a:p>
            <a:pPr algn="ctr"/>
            <a:r>
              <a:rPr lang="en-US" sz="180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schema: </a:t>
            </a:r>
            <a:r>
              <a:rPr lang="en-US" err="1"/>
              <a:t>webappdb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734245" y="114414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087151" y="4508647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4641"/>
            <a:ext cx="3064355" cy="1547030"/>
          </a:xfrm>
        </p:spPr>
        <p:txBody>
          <a:bodyPr>
            <a:noAutofit/>
          </a:bodyPr>
          <a:lstStyle/>
          <a:p>
            <a:r>
              <a:rPr lang="en-US" sz="3800" b="1"/>
              <a:t>GKE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-2142" y="-91741"/>
            <a:ext cx="134721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B4ADF-CEAD-971D-AB5D-7D45B5E1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3356144" y="1144149"/>
            <a:ext cx="708657" cy="736148"/>
          </a:xfrm>
          <a:prstGeom prst="rect">
            <a:avLst/>
          </a:prstGeom>
        </p:spPr>
      </p:pic>
      <p:pic>
        <p:nvPicPr>
          <p:cNvPr id="8" name="Google Shape;413;p28">
            <a:extLst>
              <a:ext uri="{FF2B5EF4-FFF2-40B4-BE49-F238E27FC236}">
                <a16:creationId xmlns:a16="http://schemas.microsoft.com/office/drawing/2014/main" id="{C2F99CD4-4DC7-4111-C7EF-92771279FB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153" y="3480732"/>
            <a:ext cx="988659" cy="963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762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 - GCP 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-101324" y="450849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153498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0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1781779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403678" y="846729"/>
            <a:ext cx="708657" cy="7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25514" y="5839618"/>
            <a:ext cx="45646" cy="8310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31437" y="5433695"/>
            <a:ext cx="1584747" cy="3231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591" y="502777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261864" y="5812822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Note-3: PVC Status changes from </a:t>
            </a:r>
            <a:r>
              <a:rPr lang="en-US" sz="1800">
                <a:solidFill>
                  <a:srgbClr val="FFFF00"/>
                </a:solidFill>
              </a:rPr>
              <a:t>Pending to Bound</a:t>
            </a:r>
            <a:r>
              <a:rPr lang="en-US" sz="180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14449" y="5446141"/>
            <a:ext cx="940386" cy="1693990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3" grpId="0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68EA5-702E-61F0-8D65-8546FC088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EBEB1-36C9-F98B-4536-592E8785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Persistent Storage Scenarios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6C30AC-EF51-6BE5-E3CF-733BC6364833}"/>
              </a:ext>
            </a:extLst>
          </p:cNvPr>
          <p:cNvSpPr/>
          <p:nvPr/>
        </p:nvSpPr>
        <p:spPr>
          <a:xfrm>
            <a:off x="191911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097BEC-0B7D-CE4D-C0E5-7CD3F5FE6E80}"/>
              </a:ext>
            </a:extLst>
          </p:cNvPr>
          <p:cNvSpPr/>
          <p:nvPr/>
        </p:nvSpPr>
        <p:spPr>
          <a:xfrm>
            <a:off x="191910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Use 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</a:t>
            </a:r>
            <a:r>
              <a:rPr lang="en-US">
                <a:solidFill>
                  <a:schemeClr val="bg1"/>
                </a:solidFill>
              </a:rPr>
              <a:t>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6D90C-07A2-D242-8999-4E5EC38A3E72}"/>
              </a:ext>
            </a:extLst>
          </p:cNvPr>
          <p:cNvSpPr/>
          <p:nvPr/>
        </p:nvSpPr>
        <p:spPr>
          <a:xfrm>
            <a:off x="191910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GKE Cluster?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6E113-3D5F-7BFC-2F67-AB8D86B09AC8}"/>
              </a:ext>
            </a:extLst>
          </p:cNvPr>
          <p:cNvSpPr/>
          <p:nvPr/>
        </p:nvSpPr>
        <p:spPr>
          <a:xfrm>
            <a:off x="10278533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C5BB29-B30E-C66E-75F1-EE104B192EB0}"/>
              </a:ext>
            </a:extLst>
          </p:cNvPr>
          <p:cNvSpPr/>
          <p:nvPr/>
        </p:nvSpPr>
        <p:spPr>
          <a:xfrm>
            <a:off x="10278532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pre-existing GCE Persistent Disk </a:t>
            </a:r>
            <a:r>
              <a:rPr lang="en-US"/>
              <a:t>in GKE Cluster 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D7EF5F-6C0E-9677-5BF5-1681C96F9646}"/>
              </a:ext>
            </a:extLst>
          </p:cNvPr>
          <p:cNvSpPr/>
          <p:nvPr/>
        </p:nvSpPr>
        <p:spPr>
          <a:xfrm>
            <a:off x="10278532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create </a:t>
            </a:r>
            <a:r>
              <a:rPr lang="en-US">
                <a:solidFill>
                  <a:srgbClr val="FFFF00"/>
                </a:solidFill>
              </a:rPr>
              <a:t>Volume Snapshots and Volume Restore </a:t>
            </a:r>
            <a:r>
              <a:rPr lang="en-US"/>
              <a:t>using Kubernetes Objects for GCE PD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C94F65-3A64-10ED-6EFB-8D4436480AB0}"/>
              </a:ext>
            </a:extLst>
          </p:cNvPr>
          <p:cNvSpPr/>
          <p:nvPr/>
        </p:nvSpPr>
        <p:spPr>
          <a:xfrm>
            <a:off x="4605867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A19542-FABB-DAE1-CDB1-A6A2E77EB4D2}"/>
              </a:ext>
            </a:extLst>
          </p:cNvPr>
          <p:cNvSpPr/>
          <p:nvPr/>
        </p:nvSpPr>
        <p:spPr>
          <a:xfrm>
            <a:off x="4605866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55599-E68E-179D-B73B-CBC75753FFA2}"/>
              </a:ext>
            </a:extLst>
          </p:cNvPr>
          <p:cNvSpPr/>
          <p:nvPr/>
        </p:nvSpPr>
        <p:spPr>
          <a:xfrm>
            <a:off x="4605867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A5889D-9B88-21EF-CCD9-DF84D5BF4F15}"/>
              </a:ext>
            </a:extLst>
          </p:cNvPr>
          <p:cNvSpPr/>
          <p:nvPr/>
        </p:nvSpPr>
        <p:spPr>
          <a:xfrm>
            <a:off x="8991598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E21DAE-4F74-567E-323F-5EEE20B6CD0B}"/>
              </a:ext>
            </a:extLst>
          </p:cNvPr>
          <p:cNvSpPr/>
          <p:nvPr/>
        </p:nvSpPr>
        <p:spPr>
          <a:xfrm>
            <a:off x="8991597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2528DF-3972-05A3-4B28-67A6BBB582A7}"/>
              </a:ext>
            </a:extLst>
          </p:cNvPr>
          <p:cNvSpPr/>
          <p:nvPr/>
        </p:nvSpPr>
        <p:spPr>
          <a:xfrm>
            <a:off x="8991598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936A8B-F28F-E874-7565-A5C72EF240C2}"/>
              </a:ext>
            </a:extLst>
          </p:cNvPr>
          <p:cNvSpPr/>
          <p:nvPr/>
        </p:nvSpPr>
        <p:spPr>
          <a:xfrm>
            <a:off x="5170310" y="6682745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Cloned Volumes </a:t>
            </a:r>
            <a:r>
              <a:rPr lang="en-US"/>
              <a:t>in GKE Cluster 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C77602-AF29-BD6F-B4E3-171752ACB1BD}"/>
              </a:ext>
            </a:extLst>
          </p:cNvPr>
          <p:cNvSpPr/>
          <p:nvPr/>
        </p:nvSpPr>
        <p:spPr>
          <a:xfrm>
            <a:off x="6733820" y="5570789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60785E-6260-0946-CFFA-2B9E9A1A687D}"/>
              </a:ext>
            </a:extLst>
          </p:cNvPr>
          <p:cNvSpPr/>
          <p:nvPr/>
        </p:nvSpPr>
        <p:spPr>
          <a:xfrm>
            <a:off x="5963354" y="3102964"/>
            <a:ext cx="2799644" cy="171591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GKE</a:t>
            </a:r>
          </a:p>
          <a:p>
            <a:pPr algn="ctr"/>
            <a:r>
              <a:rPr lang="en-US" sz="4000" b="1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2196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standard-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A1BE9E03-CCC6-A16B-FAC4-315028BD629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980AF55-05F1-10DA-63CB-8076F31494B2}"/>
              </a:ext>
            </a:extLst>
          </p:cNvPr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3357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E96D4-AF86-E514-87F9-11DB18CA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62" y="5402870"/>
            <a:ext cx="14266007" cy="20026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1451C1-ED8B-3AA8-ED4B-8E908B47D4D1}"/>
              </a:ext>
            </a:extLst>
          </p:cNvPr>
          <p:cNvSpPr/>
          <p:nvPr/>
        </p:nvSpPr>
        <p:spPr>
          <a:xfrm>
            <a:off x="272062" y="6663267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C96177-EF6C-8A31-4181-884F9A6C9D8C}"/>
              </a:ext>
            </a:extLst>
          </p:cNvPr>
          <p:cNvSpPr/>
          <p:nvPr/>
        </p:nvSpPr>
        <p:spPr>
          <a:xfrm>
            <a:off x="300283" y="5921021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674540-9875-C7E6-6D10-D453737F5CC4}"/>
              </a:ext>
            </a:extLst>
          </p:cNvPr>
          <p:cNvSpPr/>
          <p:nvPr/>
        </p:nvSpPr>
        <p:spPr>
          <a:xfrm>
            <a:off x="211990" y="2309259"/>
            <a:ext cx="4531361" cy="13998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kubernetes.io</a:t>
            </a:r>
            <a:r>
              <a:rPr lang="en-US"/>
              <a:t>/</a:t>
            </a:r>
            <a:r>
              <a:rPr lang="en-US" err="1"/>
              <a:t>gce</a:t>
            </a:r>
            <a:r>
              <a:rPr lang="en-US"/>
              <a:t>-pd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5179104" y="2237883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9918415" y="2150100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5049518" y="859359"/>
            <a:ext cx="4531361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</a:p>
          <a:p>
            <a:pPr algn="ctr"/>
            <a:r>
              <a:rPr lang="en-US"/>
              <a:t>Default Storage Class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34CC50-7371-9CC3-887C-E12205A72794}"/>
              </a:ext>
            </a:extLst>
          </p:cNvPr>
          <p:cNvSpPr/>
          <p:nvPr/>
        </p:nvSpPr>
        <p:spPr>
          <a:xfrm>
            <a:off x="239084" y="3846423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In-Tree Provisioner - </a:t>
            </a:r>
            <a:r>
              <a:rPr lang="en-US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17A4B6-E8A2-EB61-73BF-FAD3749F5267}"/>
              </a:ext>
            </a:extLst>
          </p:cNvPr>
          <p:cNvSpPr/>
          <p:nvPr/>
        </p:nvSpPr>
        <p:spPr>
          <a:xfrm>
            <a:off x="5167815" y="3829685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</a:t>
            </a:r>
            <a:r>
              <a:rPr lang="en-US">
                <a:solidFill>
                  <a:srgbClr val="FFFF00"/>
                </a:solidFill>
              </a:rPr>
              <a:t>CSI Provisioner </a:t>
            </a:r>
            <a:r>
              <a:rPr lang="en-US"/>
              <a:t>(Container Storage Interface) – LATEST &amp; GREATEST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ED21A1-0B67-A764-1A79-749C6D38E200}"/>
              </a:ext>
            </a:extLst>
          </p:cNvPr>
          <p:cNvSpPr/>
          <p:nvPr/>
        </p:nvSpPr>
        <p:spPr>
          <a:xfrm>
            <a:off x="239084" y="4507467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NOT RECOMMENDED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B36AB6-C292-522D-53D2-A18AF44CAB6F}"/>
              </a:ext>
            </a:extLst>
          </p:cNvPr>
          <p:cNvSpPr/>
          <p:nvPr/>
        </p:nvSpPr>
        <p:spPr>
          <a:xfrm>
            <a:off x="5167815" y="4490729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389954"/>
                </a:solidFill>
              </a:rPr>
              <a:t>RECOMMENDED TO USE</a:t>
            </a:r>
          </a:p>
        </p:txBody>
      </p:sp>
    </p:spTree>
    <p:extLst>
      <p:ext uri="{BB962C8B-B14F-4D97-AF65-F5344CB8AC3E}">
        <p14:creationId xmlns:p14="http://schemas.microsoft.com/office/powerpoint/2010/main" val="2112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805D9-61B4-9931-8E22-25FA1E97F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30E19-E91F-276C-62A4-98D099BE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Default Storage Class TO Persistent Disk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9FC0A-538A-5B68-2F09-29A00BB6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9" y="1693334"/>
            <a:ext cx="13472050" cy="5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6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F9B81-13A3-2D27-5665-C3D17F33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" y="1615299"/>
            <a:ext cx="6258161" cy="318334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36996" y="84370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Demo-21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with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742265-1D2E-0451-ECF0-03E6959D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" y="4884350"/>
            <a:ext cx="3580208" cy="28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5EF0F-DF6A-BAD3-074F-22377B310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75F66B-798E-E705-3E29-853C0F00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518F-7220-2340-7D72-7341D3C2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8" y="1121134"/>
            <a:ext cx="5494519" cy="645847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F1303-08CB-EF05-6B92-7D384BA8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179" y="2303391"/>
            <a:ext cx="7689850" cy="36228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D25B31-F444-7241-40B1-46BFBA98C0FA}"/>
              </a:ext>
            </a:extLst>
          </p:cNvPr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72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premium-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E669D-608F-FBF6-0EC7-6C5D53B0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6CF84527-022B-EF34-09E0-102C556E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1DFF8F4C-A968-3493-5C4A-106E358AE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B15E644-335E-79B9-2E77-45D6AC50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F5385FC-8BE9-813E-64BE-ADFC34E5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868FB6CF-B553-21B0-0822-CFB505B4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BEF4EDE8-8550-E940-6E27-719BA3BC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07809DB-E0A4-3479-900C-486BAF4C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9F405B14-8A23-6140-094A-5B527A004D4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76247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E55C5C-3B97-E80A-8AB2-F46EEB99188D}"/>
              </a:ext>
            </a:extLst>
          </p:cNvPr>
          <p:cNvSpPr txBox="1"/>
          <p:nvPr/>
        </p:nvSpPr>
        <p:spPr>
          <a:xfrm>
            <a:off x="4046407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4682516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premium-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36996" y="60395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2D45C-6FE5-713C-B8CA-BADFBCC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" y="1540424"/>
            <a:ext cx="6259774" cy="3185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6359B-4B76-D707-121D-591D5D22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9" y="4787611"/>
            <a:ext cx="3516134" cy="29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35257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420451" y="6582887"/>
            <a:ext cx="6251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Kubernetes Storage Class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with Reclaim Policy Retain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6876C-9CCE-3C5E-3C20-ED811A49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E826228D-4169-E5CA-7C20-E546B0F8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B8470297-9E73-35E8-BCDE-3F0AFC74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673D597-1C1C-9D6E-534D-9F73353D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D5889B4-CED5-9E6B-A807-887BFEDD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1F8E652C-EF33-7322-E70D-A3480D3D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A3F741D-3079-E9CE-9D36-1DCAA894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8DD32EF4-327F-8420-CCB0-2A5A619A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EE4F2F38-EF42-8526-F73C-CCC3F8EBA58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D4D11A5-3249-9263-2530-416AF81FA9E0}"/>
              </a:ext>
            </a:extLst>
          </p:cNvPr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7664944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</a:t>
            </a:r>
          </a:p>
          <a:p>
            <a:pPr algn="ctr"/>
            <a:r>
              <a:rPr lang="en-US" sz="3000" err="1">
                <a:solidFill>
                  <a:srgbClr val="FFFF00"/>
                </a:solidFill>
              </a:rPr>
              <a:t>gke</a:t>
            </a:r>
            <a:r>
              <a:rPr lang="en-US" sz="3000">
                <a:solidFill>
                  <a:srgbClr val="FFFF00"/>
                </a:solidFill>
              </a:rPr>
              <a:t>-pd-standard-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-</a:t>
            </a:r>
            <a:r>
              <a:rPr lang="en-US" sz="3000" err="1">
                <a:solidFill>
                  <a:srgbClr val="FFFF00"/>
                </a:solidFill>
              </a:rPr>
              <a:t>sc</a:t>
            </a:r>
            <a:r>
              <a:rPr lang="en-US" sz="30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DFBA33-B4F3-D8C1-DCD1-548FF6A285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2927CD-5037-A5DF-5F8E-739D9A0E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GKE Storage - Custom Kubernetes Storage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B8D90-FB44-519C-6E0F-95B298FD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6" y="1651326"/>
            <a:ext cx="7772400" cy="492694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92E853-9386-83F5-FF0C-757C9C9ACA9C}"/>
              </a:ext>
            </a:extLst>
          </p:cNvPr>
          <p:cNvSpPr/>
          <p:nvPr/>
        </p:nvSpPr>
        <p:spPr>
          <a:xfrm>
            <a:off x="762000" y="3083169"/>
            <a:ext cx="563880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665CC-D640-753E-77EB-3E6DFF3FE279}"/>
              </a:ext>
            </a:extLst>
          </p:cNvPr>
          <p:cNvSpPr/>
          <p:nvPr/>
        </p:nvSpPr>
        <p:spPr>
          <a:xfrm>
            <a:off x="430793" y="4495637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B215DB-3216-E600-92CE-F7A487906EFF}"/>
              </a:ext>
            </a:extLst>
          </p:cNvPr>
          <p:cNvSpPr/>
          <p:nvPr/>
        </p:nvSpPr>
        <p:spPr>
          <a:xfrm>
            <a:off x="430793" y="5050448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0F8CB5-7E41-A777-6B44-0C6C9DFEA34B}"/>
              </a:ext>
            </a:extLst>
          </p:cNvPr>
          <p:cNvSpPr/>
          <p:nvPr/>
        </p:nvSpPr>
        <p:spPr>
          <a:xfrm>
            <a:off x="8628185" y="1611220"/>
            <a:ext cx="5671069" cy="14719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Feature-1: </a:t>
            </a:r>
            <a:r>
              <a:rPr lang="en-US" sz="3000"/>
              <a:t>Custom Storage Class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B5B344-D2C8-3697-407D-B9D851B86916}"/>
              </a:ext>
            </a:extLst>
          </p:cNvPr>
          <p:cNvSpPr/>
          <p:nvPr/>
        </p:nvSpPr>
        <p:spPr>
          <a:xfrm>
            <a:off x="8628185" y="3378825"/>
            <a:ext cx="5671069" cy="14719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Feature-2: </a:t>
            </a:r>
            <a:r>
              <a:rPr lang="en-US" sz="3000"/>
              <a:t>Allow Volume Expansion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58C56-32F4-40CE-0B94-3C841C8DD085}"/>
              </a:ext>
            </a:extLst>
          </p:cNvPr>
          <p:cNvSpPr/>
          <p:nvPr/>
        </p:nvSpPr>
        <p:spPr>
          <a:xfrm>
            <a:off x="8757139" y="5144438"/>
            <a:ext cx="5671069" cy="14719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Feature-3: </a:t>
            </a:r>
            <a:r>
              <a:rPr lang="en-US" sz="3000"/>
              <a:t>Reclaim Policy: Retain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BC10466-1FD4-AB26-4957-FDCE90093BEB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400801" y="2347194"/>
            <a:ext cx="2227385" cy="970435"/>
          </a:xfrm>
          <a:prstGeom prst="bentConnector3">
            <a:avLst>
              <a:gd name="adj1" fmla="val 142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9953916-CECE-AFB4-7378-3CB8018975C5}"/>
              </a:ext>
            </a:extLst>
          </p:cNvPr>
          <p:cNvCxnSpPr>
            <a:stCxn id="9" idx="2"/>
            <a:endCxn id="6" idx="3"/>
          </p:cNvCxnSpPr>
          <p:nvPr/>
        </p:nvCxnSpPr>
        <p:spPr>
          <a:xfrm rot="10800000" flipV="1">
            <a:off x="5650523" y="4114799"/>
            <a:ext cx="2977662" cy="615299"/>
          </a:xfrm>
          <a:prstGeom prst="bentConnector3">
            <a:avLst>
              <a:gd name="adj1" fmla="val 1181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7B6B765-C9E8-F25F-E658-A55E38272C69}"/>
              </a:ext>
            </a:extLst>
          </p:cNvPr>
          <p:cNvCxnSpPr>
            <a:stCxn id="10" idx="2"/>
            <a:endCxn id="7" idx="3"/>
          </p:cNvCxnSpPr>
          <p:nvPr/>
        </p:nvCxnSpPr>
        <p:spPr>
          <a:xfrm rot="10800000">
            <a:off x="5650523" y="5284911"/>
            <a:ext cx="3106616" cy="595503"/>
          </a:xfrm>
          <a:prstGeom prst="bentConnector3">
            <a:avLst>
              <a:gd name="adj1" fmla="val 14528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06E6B9-4817-E3F8-FC86-7CF631B4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" y="1621328"/>
            <a:ext cx="5990167" cy="3373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3CF52F-77A6-F888-3089-7338C984C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9" y="5074493"/>
            <a:ext cx="4249912" cy="26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82AB0-8FB6-60CC-111F-32FE63AAA1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D2675-8764-3B06-967D-007C27F1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Access Modes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5DC519-C74A-A859-FAC4-EEE4E52A6680}"/>
              </a:ext>
            </a:extLst>
          </p:cNvPr>
          <p:cNvSpPr/>
          <p:nvPr/>
        </p:nvSpPr>
        <p:spPr>
          <a:xfrm>
            <a:off x="260193" y="2551015"/>
            <a:ext cx="3992137" cy="10259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ReadWriteOnce</a:t>
            </a:r>
            <a:endParaRPr lang="en-US" sz="2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EB948-88B6-95BC-9288-0813B09C01E4}"/>
              </a:ext>
            </a:extLst>
          </p:cNvPr>
          <p:cNvSpPr/>
          <p:nvPr/>
        </p:nvSpPr>
        <p:spPr>
          <a:xfrm>
            <a:off x="5319130" y="2551015"/>
            <a:ext cx="3992137" cy="102591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ReadOnlyMany</a:t>
            </a:r>
            <a:endParaRPr lang="en-US" sz="2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1F2A5D-97F2-AB9D-DF41-852061396B0F}"/>
              </a:ext>
            </a:extLst>
          </p:cNvPr>
          <p:cNvSpPr/>
          <p:nvPr/>
        </p:nvSpPr>
        <p:spPr>
          <a:xfrm>
            <a:off x="10221949" y="2551015"/>
            <a:ext cx="3992137" cy="10259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ReadWriteMany</a:t>
            </a:r>
            <a:endParaRPr lang="en-US" sz="26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AF7CF0-464A-C095-DC9E-705A58C0B102}"/>
              </a:ext>
            </a:extLst>
          </p:cNvPr>
          <p:cNvSpPr/>
          <p:nvPr/>
        </p:nvSpPr>
        <p:spPr>
          <a:xfrm>
            <a:off x="260193" y="4145640"/>
            <a:ext cx="3992137" cy="15611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a single node</a:t>
            </a:r>
            <a:r>
              <a:rPr lang="en-US" sz="260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1D1AC3-55AA-D67A-9067-D6A06B7325CC}"/>
              </a:ext>
            </a:extLst>
          </p:cNvPr>
          <p:cNvSpPr/>
          <p:nvPr/>
        </p:nvSpPr>
        <p:spPr>
          <a:xfrm>
            <a:off x="5319129" y="4145640"/>
            <a:ext cx="3992137" cy="15611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</a:t>
            </a:r>
            <a:r>
              <a:rPr lang="en-US" sz="2600">
                <a:solidFill>
                  <a:srgbClr val="FFFF00"/>
                </a:solidFill>
              </a:rPr>
              <a:t>read-only by many nodes</a:t>
            </a:r>
            <a:r>
              <a:rPr lang="en-US" sz="2600"/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351A0B-4244-B28F-87F6-3D27F7369614}"/>
              </a:ext>
            </a:extLst>
          </p:cNvPr>
          <p:cNvSpPr/>
          <p:nvPr/>
        </p:nvSpPr>
        <p:spPr>
          <a:xfrm>
            <a:off x="10221948" y="4053812"/>
            <a:ext cx="3992137" cy="15611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many nodes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E3C8F1-FD83-1B79-1C95-31F05005C25B}"/>
              </a:ext>
            </a:extLst>
          </p:cNvPr>
          <p:cNvSpPr/>
          <p:nvPr/>
        </p:nvSpPr>
        <p:spPr>
          <a:xfrm>
            <a:off x="353123" y="6091867"/>
            <a:ext cx="8958143" cy="158674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Supported by Compute Engine Persistent Disks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59177D-5205-5279-5774-57EC803084F3}"/>
              </a:ext>
            </a:extLst>
          </p:cNvPr>
          <p:cNvSpPr/>
          <p:nvPr/>
        </p:nvSpPr>
        <p:spPr>
          <a:xfrm>
            <a:off x="10314878" y="6000039"/>
            <a:ext cx="3992137" cy="16785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NOT SUPPORTED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(We will use </a:t>
            </a:r>
            <a:r>
              <a:rPr lang="en-US" sz="2600" err="1">
                <a:solidFill>
                  <a:schemeClr val="bg1"/>
                </a:solidFill>
              </a:rPr>
              <a:t>FileStore</a:t>
            </a:r>
            <a:r>
              <a:rPr lang="en-US" sz="2600">
                <a:solidFill>
                  <a:schemeClr val="bg1"/>
                </a:solidFill>
              </a:rPr>
              <a:t> from Demo31, 32, 33)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1CE2CC-6B46-B149-31D6-1AE8E7E573E9}"/>
              </a:ext>
            </a:extLst>
          </p:cNvPr>
          <p:cNvSpPr/>
          <p:nvPr/>
        </p:nvSpPr>
        <p:spPr>
          <a:xfrm>
            <a:off x="5319130" y="1241650"/>
            <a:ext cx="3992137" cy="1025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Access Modes</a:t>
            </a:r>
          </a:p>
        </p:txBody>
      </p:sp>
    </p:spTree>
    <p:extLst>
      <p:ext uri="{BB962C8B-B14F-4D97-AF65-F5344CB8AC3E}">
        <p14:creationId xmlns:p14="http://schemas.microsoft.com/office/powerpoint/2010/main" val="5944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06674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760206" y="6582887"/>
            <a:ext cx="757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pre-existing GCE Persistent Disk in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ED282-97C2-8344-AE1D-A94C76A0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10A50B2-ECA1-0602-17CD-9B32DDD0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27DD670A-21AC-0BFC-919B-6294C41F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6C718B19-7A36-5171-D435-EDA1A0CE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D0B871F-9196-6043-B226-E05F9934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CD6F0868-D31D-4F55-3404-C04DD698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4335F666-36BF-230F-C58E-617C144F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3976BF9-5D33-60C6-B902-0E3881AB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74CC7EA8-DBDF-DB9A-82C4-09E9CB62352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57298" y="4932630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6A54AF-1D8C-AC3A-17FD-66D41AC4F018}"/>
              </a:ext>
            </a:extLst>
          </p:cNvPr>
          <p:cNvSpPr txBox="1"/>
          <p:nvPr/>
        </p:nvSpPr>
        <p:spPr>
          <a:xfrm>
            <a:off x="4127458" y="5876987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310196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cxnSpLocks/>
            <a:stCxn id="24" idx="3"/>
            <a:endCxn id="22" idx="3"/>
          </p:cNvCxnSpPr>
          <p:nvPr/>
        </p:nvCxnSpPr>
        <p:spPr>
          <a:xfrm flipH="1">
            <a:off x="7077085" y="7054202"/>
            <a:ext cx="3845771" cy="22378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11010" y="6648279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Use pre-existing Persistent Disk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446421" y="738348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6193688" y="6664847"/>
            <a:ext cx="2415915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179506" y="3159168"/>
            <a:ext cx="3984670" cy="29107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Map </a:t>
            </a:r>
            <a:r>
              <a:rPr lang="en-US" sz="3000">
                <a:solidFill>
                  <a:srgbClr val="FFFF00"/>
                </a:solidFill>
              </a:rPr>
              <a:t>Pre-existing Persistent Disk </a:t>
            </a:r>
            <a:r>
              <a:rPr lang="en-US" sz="3000"/>
              <a:t>to </a:t>
            </a:r>
            <a:r>
              <a:rPr lang="en-US" sz="3000">
                <a:solidFill>
                  <a:srgbClr val="FFFF00"/>
                </a:solidFill>
              </a:rPr>
              <a:t>k8s Persistent Volume </a:t>
            </a:r>
            <a:r>
              <a:rPr lang="en-US" sz="3000"/>
              <a:t>in GKE Cluster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164176" y="4614534"/>
            <a:ext cx="525344" cy="2439668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4C2256-DAE3-C618-BE88-FE9F36FD7FD3}"/>
              </a:ext>
            </a:extLst>
          </p:cNvPr>
          <p:cNvSpPr txBox="1"/>
          <p:nvPr/>
        </p:nvSpPr>
        <p:spPr>
          <a:xfrm>
            <a:off x="1960767" y="7533937"/>
            <a:ext cx="17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GCE Persistence Disk</a:t>
            </a:r>
          </a:p>
        </p:txBody>
      </p:sp>
      <p:pic>
        <p:nvPicPr>
          <p:cNvPr id="43" name="Google Shape;413;p28">
            <a:extLst>
              <a:ext uri="{FF2B5EF4-FFF2-40B4-BE49-F238E27FC236}">
                <a16:creationId xmlns:a16="http://schemas.microsoft.com/office/drawing/2014/main" id="{A46010EA-7288-FB5B-39D5-5592C3DBEEF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83066" y="6583617"/>
            <a:ext cx="988659" cy="963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360B579-55F4-8CDC-44C4-62F7AB92BCEC}"/>
              </a:ext>
            </a:extLst>
          </p:cNvPr>
          <p:cNvCxnSpPr>
            <a:stCxn id="43" idx="3"/>
            <a:endCxn id="22" idx="1"/>
          </p:cNvCxnSpPr>
          <p:nvPr/>
        </p:nvCxnSpPr>
        <p:spPr>
          <a:xfrm>
            <a:off x="3271725" y="7065391"/>
            <a:ext cx="2993510" cy="11189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4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E5F90-166D-A55F-D1DD-248FFCB987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0567C-9813-532D-EB06-B993B59F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1950-65F1-85FD-D9C5-852A60D1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5" y="1239094"/>
            <a:ext cx="5609293" cy="635673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777A61-2180-03B1-A8F3-CEA79DE31B7F}"/>
              </a:ext>
            </a:extLst>
          </p:cNvPr>
          <p:cNvSpPr/>
          <p:nvPr/>
        </p:nvSpPr>
        <p:spPr>
          <a:xfrm>
            <a:off x="7315200" y="2831335"/>
            <a:ext cx="6301648" cy="2930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Provide Address Details</a:t>
            </a:r>
          </a:p>
        </p:txBody>
      </p:sp>
    </p:spTree>
    <p:extLst>
      <p:ext uri="{BB962C8B-B14F-4D97-AF65-F5344CB8AC3E}">
        <p14:creationId xmlns:p14="http://schemas.microsoft.com/office/powerpoint/2010/main" val="12976569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44ABF-6B24-332C-5EA0-42629D5E2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4C541-3F32-557B-78D0-7148A814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33" y="513088"/>
            <a:ext cx="6309360" cy="1188851"/>
          </a:xfrm>
        </p:spPr>
        <p:txBody>
          <a:bodyPr>
            <a:normAutofit fontScale="90000"/>
          </a:bodyPr>
          <a:lstStyle/>
          <a:p>
            <a:r>
              <a:rPr lang="en-US" sz="5400"/>
              <a:t>How to use pre-existing GCE Persistent Disk in </a:t>
            </a:r>
            <a:br>
              <a:rPr lang="en-US" sz="5400"/>
            </a:br>
            <a:r>
              <a:rPr lang="en-US" sz="5400"/>
              <a:t>GKE Cluster 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FC956-A97E-4958-C41E-2EFCA5E7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7" y="50243"/>
            <a:ext cx="6330802" cy="76208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D5AE3B-F534-E866-3029-9F572A807662}"/>
              </a:ext>
            </a:extLst>
          </p:cNvPr>
          <p:cNvSpPr/>
          <p:nvPr/>
        </p:nvSpPr>
        <p:spPr>
          <a:xfrm>
            <a:off x="225778" y="513088"/>
            <a:ext cx="4413955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E68CB7-09E6-5F78-6D43-617916B65AAB}"/>
              </a:ext>
            </a:extLst>
          </p:cNvPr>
          <p:cNvSpPr/>
          <p:nvPr/>
        </p:nvSpPr>
        <p:spPr>
          <a:xfrm>
            <a:off x="603956" y="2392688"/>
            <a:ext cx="5706533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BEECB3-0F58-F0EF-0F62-C8DDA9D44729}"/>
              </a:ext>
            </a:extLst>
          </p:cNvPr>
          <p:cNvSpPr/>
          <p:nvPr/>
        </p:nvSpPr>
        <p:spPr>
          <a:xfrm>
            <a:off x="603955" y="622526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C87210-247D-6155-E890-F61CFBA72D8D}"/>
              </a:ext>
            </a:extLst>
          </p:cNvPr>
          <p:cNvSpPr/>
          <p:nvPr/>
        </p:nvSpPr>
        <p:spPr>
          <a:xfrm>
            <a:off x="603954" y="477947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4A66622-4F6C-54F2-3899-170BEA4D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37" y="2392688"/>
            <a:ext cx="2405912" cy="23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90D2B32-0DAC-9595-04A3-0767C1DA2395}"/>
              </a:ext>
            </a:extLst>
          </p:cNvPr>
          <p:cNvSpPr/>
          <p:nvPr/>
        </p:nvSpPr>
        <p:spPr>
          <a:xfrm>
            <a:off x="6922338" y="4989689"/>
            <a:ext cx="6999111" cy="25174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use the </a:t>
            </a:r>
            <a:r>
              <a:rPr lang="en-US" sz="3000">
                <a:solidFill>
                  <a:srgbClr val="FFFF00"/>
                </a:solidFill>
              </a:rPr>
              <a:t>Kubernetes Persistent Volume </a:t>
            </a:r>
            <a:r>
              <a:rPr lang="en-US" sz="3000"/>
              <a:t>concept to use a pre-existing </a:t>
            </a:r>
            <a:r>
              <a:rPr lang="en-US" sz="3000">
                <a:solidFill>
                  <a:srgbClr val="FFFF00"/>
                </a:solidFill>
              </a:rPr>
              <a:t>GCE Persistent Disk </a:t>
            </a:r>
            <a:r>
              <a:rPr lang="en-US" sz="3000"/>
              <a:t>in GKE Cluster. </a:t>
            </a:r>
          </a:p>
        </p:txBody>
      </p:sp>
    </p:spTree>
    <p:extLst>
      <p:ext uri="{BB962C8B-B14F-4D97-AF65-F5344CB8AC3E}">
        <p14:creationId xmlns:p14="http://schemas.microsoft.com/office/powerpoint/2010/main" val="3027459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Demo-4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pre-existing GCE Persistent Disk</a:t>
            </a:r>
            <a:r>
              <a:rPr lang="en-US"/>
              <a:t> in </a:t>
            </a:r>
          </a:p>
          <a:p>
            <a:pPr algn="ctr"/>
            <a:r>
              <a:rPr lang="en-US"/>
              <a:t>GKE Cluster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Persistent Volume  </a:t>
            </a:r>
            <a:r>
              <a:rPr lang="en-US">
                <a:solidFill>
                  <a:schemeClr val="bg1"/>
                </a:solidFill>
              </a:rPr>
              <a:t>to map </a:t>
            </a:r>
            <a:r>
              <a:rPr lang="en-US">
                <a:solidFill>
                  <a:srgbClr val="FFFF00"/>
                </a:solidFill>
              </a:rPr>
              <a:t>Pre-existing Persistent Disk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ED0A7-D2F2-1097-0D76-8D08BBC4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1" y="1626132"/>
            <a:ext cx="5981840" cy="33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369668" y="6582887"/>
            <a:ext cx="6353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Regional Persistent Disk in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1F88-AC51-474A-13BA-249D08A7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A0DC9E5-2B39-D3F9-10F6-93543D8D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81530B10-5A38-6F3C-A63C-1A9D9B45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3A674A8-7561-9762-F444-A3B32C86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AAF03B7F-1E6A-AA47-B664-4F3B38D0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C4F2B50-E4A4-33B4-6A80-E4EDF87B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D1F4368-C0A6-E333-BBCC-2140C4E0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D91BA77F-1B12-5380-ECCD-2A96ADD2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2608D8A9-6A50-D593-A9B3-6B309CD72B0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2448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D3D63E-4843-3A89-07CF-1D1604EF6E67}"/>
              </a:ext>
            </a:extLst>
          </p:cNvPr>
          <p:cNvSpPr txBox="1"/>
          <p:nvPr/>
        </p:nvSpPr>
        <p:spPr>
          <a:xfrm>
            <a:off x="389464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11578240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15F625-0BE5-B41B-BCC3-2B4C7FCFED5A}"/>
              </a:ext>
            </a:extLst>
          </p:cNvPr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 with </a:t>
            </a:r>
            <a:r>
              <a:rPr lang="en-US" sz="3000">
                <a:solidFill>
                  <a:srgbClr val="FFFF00"/>
                </a:solidFill>
              </a:rPr>
              <a:t>Regional PD </a:t>
            </a:r>
            <a:r>
              <a:rPr lang="en-US" sz="3000"/>
              <a:t>settings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CED3C0-0833-C237-3C21-C541B29AE57F}"/>
              </a:ext>
            </a:extLst>
          </p:cNvPr>
          <p:cNvCxnSpPr>
            <a:cxnSpLocks/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3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0849E3-4081-8D8D-5372-176DB4C867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D2CCB-FF84-62FC-A2A2-207E8914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066" y="163132"/>
            <a:ext cx="5767493" cy="1188851"/>
          </a:xfrm>
        </p:spPr>
        <p:txBody>
          <a:bodyPr>
            <a:normAutofit fontScale="90000"/>
          </a:bodyPr>
          <a:lstStyle/>
          <a:p>
            <a:r>
              <a:rPr lang="en-US"/>
              <a:t>Regional </a:t>
            </a:r>
            <a:br>
              <a:rPr lang="en-US"/>
            </a:br>
            <a:r>
              <a:rPr lang="en-US"/>
              <a:t>Persistent Disks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D3DD5-FE30-152E-CFF2-62AF6C80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" y="603716"/>
            <a:ext cx="7772400" cy="70221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F4F3E8-9B59-0B26-69EC-739A46DAB8C2}"/>
              </a:ext>
            </a:extLst>
          </p:cNvPr>
          <p:cNvSpPr/>
          <p:nvPr/>
        </p:nvSpPr>
        <p:spPr>
          <a:xfrm>
            <a:off x="485422" y="4114800"/>
            <a:ext cx="5407378" cy="4120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48DB25-9E5F-A377-F654-9B3AF3A37FEC}"/>
              </a:ext>
            </a:extLst>
          </p:cNvPr>
          <p:cNvSpPr/>
          <p:nvPr/>
        </p:nvSpPr>
        <p:spPr>
          <a:xfrm>
            <a:off x="163689" y="5362222"/>
            <a:ext cx="5407378" cy="2111021"/>
          </a:xfrm>
          <a:prstGeom prst="roundRect">
            <a:avLst>
              <a:gd name="adj" fmla="val 971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182F1-B620-2CF9-6C3B-4978667417BD}"/>
              </a:ext>
            </a:extLst>
          </p:cNvPr>
          <p:cNvSpPr/>
          <p:nvPr/>
        </p:nvSpPr>
        <p:spPr>
          <a:xfrm>
            <a:off x="8410221" y="1364544"/>
            <a:ext cx="5768623" cy="1625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are </a:t>
            </a:r>
            <a:r>
              <a:rPr lang="en-US">
                <a:solidFill>
                  <a:srgbClr val="FFFF00"/>
                </a:solidFill>
              </a:rPr>
              <a:t>multi-zonal</a:t>
            </a:r>
            <a:r>
              <a:rPr lang="en-US"/>
              <a:t> resources that </a:t>
            </a:r>
            <a:r>
              <a:rPr lang="en-US">
                <a:solidFill>
                  <a:srgbClr val="FFFF00"/>
                </a:solidFill>
              </a:rPr>
              <a:t>replicate</a:t>
            </a:r>
            <a:r>
              <a:rPr lang="en-US"/>
              <a:t> data between </a:t>
            </a:r>
            <a:r>
              <a:rPr lang="en-US">
                <a:solidFill>
                  <a:srgbClr val="FFFF00"/>
                </a:solidFill>
              </a:rPr>
              <a:t>two zones </a:t>
            </a:r>
            <a:r>
              <a:rPr lang="en-US"/>
              <a:t>in the </a:t>
            </a:r>
            <a:r>
              <a:rPr lang="en-US">
                <a:solidFill>
                  <a:srgbClr val="FFFF00"/>
                </a:solidFill>
              </a:rPr>
              <a:t>same region.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086E23-089B-FAC6-14A0-CC13F53C23A3}"/>
              </a:ext>
            </a:extLst>
          </p:cNvPr>
          <p:cNvSpPr/>
          <p:nvPr/>
        </p:nvSpPr>
        <p:spPr>
          <a:xfrm>
            <a:off x="8410221" y="3084688"/>
            <a:ext cx="5768623" cy="2260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the event of a </a:t>
            </a:r>
            <a:r>
              <a:rPr lang="en-US">
                <a:solidFill>
                  <a:srgbClr val="FFFF00"/>
                </a:solidFill>
              </a:rPr>
              <a:t>zonal outage </a:t>
            </a:r>
            <a:r>
              <a:rPr lang="en-US"/>
              <a:t>or if cluster nodes in one zone become </a:t>
            </a:r>
            <a:r>
              <a:rPr lang="en-US" err="1">
                <a:solidFill>
                  <a:srgbClr val="FFFF00"/>
                </a:solidFill>
              </a:rPr>
              <a:t>unschedulable</a:t>
            </a:r>
            <a:r>
              <a:rPr lang="en-US"/>
              <a:t>, Kubernetes can </a:t>
            </a:r>
            <a:r>
              <a:rPr lang="en-US">
                <a:solidFill>
                  <a:srgbClr val="FFFF00"/>
                </a:solidFill>
              </a:rPr>
              <a:t>failover workloads </a:t>
            </a:r>
            <a:r>
              <a:rPr lang="en-US"/>
              <a:t>using the volume to the other zone.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F14365-9D7E-4495-87FF-A8D4D25EE3F2}"/>
              </a:ext>
            </a:extLst>
          </p:cNvPr>
          <p:cNvSpPr/>
          <p:nvPr/>
        </p:nvSpPr>
        <p:spPr>
          <a:xfrm>
            <a:off x="8410221" y="5439832"/>
            <a:ext cx="5768623" cy="22606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can be </a:t>
            </a:r>
            <a:r>
              <a:rPr lang="en-US">
                <a:solidFill>
                  <a:srgbClr val="FFFF00"/>
                </a:solidFill>
              </a:rPr>
              <a:t>dynamically</a:t>
            </a:r>
            <a:r>
              <a:rPr lang="en-US"/>
              <a:t> provisioned as needed or </a:t>
            </a:r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provisioned in advance by the cluster administrator (</a:t>
            </a:r>
            <a:r>
              <a:rPr lang="en-US">
                <a:solidFill>
                  <a:srgbClr val="FFFF00"/>
                </a:solidFill>
              </a:rPr>
              <a:t>same as Zonal PD</a:t>
            </a:r>
            <a:r>
              <a:rPr lang="en-US"/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13279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Demo-5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</a:t>
            </a:r>
          </a:p>
          <a:p>
            <a:pPr algn="ctr"/>
            <a:r>
              <a:rPr lang="en-US"/>
              <a:t>GKE Cluster?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381B72-6DDC-FB5C-0F10-328762330D92}"/>
              </a:ext>
            </a:extLst>
          </p:cNvPr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0C314-51D4-0470-7676-B2B7E3D3C295}"/>
              </a:ext>
            </a:extLst>
          </p:cNvPr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Custom </a:t>
            </a:r>
            <a:r>
              <a:rPr lang="en-US">
                <a:solidFill>
                  <a:srgbClr val="FFFF00"/>
                </a:solidFill>
              </a:rPr>
              <a:t>Storage Class </a:t>
            </a:r>
            <a:r>
              <a:rPr lang="en-US">
                <a:solidFill>
                  <a:schemeClr val="bg1"/>
                </a:solidFill>
              </a:rPr>
              <a:t>with additional attributes to </a:t>
            </a:r>
            <a:r>
              <a:rPr lang="en-US">
                <a:solidFill>
                  <a:srgbClr val="FFFF00"/>
                </a:solidFill>
              </a:rPr>
              <a:t>support regional PD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92D84-802B-B1CE-8EB1-E33760C6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0" y="1637237"/>
            <a:ext cx="6172327" cy="3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408156" y="6582887"/>
            <a:ext cx="82760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b="1">
                <a:solidFill>
                  <a:srgbClr val="0070C0"/>
                </a:solidFill>
              </a:rPr>
              <a:t>How to create Volume Snapshots and Volume Restore </a:t>
            </a:r>
          </a:p>
          <a:p>
            <a:pPr algn="ctr"/>
            <a:r>
              <a:rPr lang="en-US" sz="2700" b="1">
                <a:solidFill>
                  <a:srgbClr val="0070C0"/>
                </a:solidFill>
              </a:rPr>
              <a:t>using Kubernetes Objects for GCE PD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2059-7449-2706-E2F6-838A230E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EEF5F87-D68C-8BDA-CDF8-9C64B203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D54B9EDE-27A9-DA51-AE74-843F0F04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E228972C-948B-EFBE-0836-9C95DE36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7961533-D7B1-7955-8053-306E987C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B464339-3FB7-36F6-B823-87561933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1429A32E-7853-869E-1E0F-E233CE04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EE8DD394-E4E9-E49E-C5EE-C3608EA0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>
            <a:extLst>
              <a:ext uri="{FF2B5EF4-FFF2-40B4-BE49-F238E27FC236}">
                <a16:creationId xmlns:a16="http://schemas.microsoft.com/office/drawing/2014/main" id="{6515FE1E-CE5F-2EF6-2172-8A4DD2194C0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4964" y="4963408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635DB6-2F7A-D711-C8F1-132BA6C9503D}"/>
              </a:ext>
            </a:extLst>
          </p:cNvPr>
          <p:cNvSpPr txBox="1"/>
          <p:nvPr/>
        </p:nvSpPr>
        <p:spPr>
          <a:xfrm>
            <a:off x="4095124" y="5907765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393313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80B52-C030-46AA-DE6C-30DCD1E7B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08644-A40D-63E5-7A06-BBCED769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Snapshots &amp; Volume Restore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B4663E-5B0F-0A74-089D-434FE3E3193D}"/>
              </a:ext>
            </a:extLst>
          </p:cNvPr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2E43AC-4407-E54A-EBB3-E87647A8499E}"/>
              </a:ext>
            </a:extLst>
          </p:cNvPr>
          <p:cNvSpPr/>
          <p:nvPr/>
        </p:nvSpPr>
        <p:spPr>
          <a:xfrm>
            <a:off x="5513460" y="16473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08E79B-85A8-BD16-6C79-B9E427FC8BE9}"/>
              </a:ext>
            </a:extLst>
          </p:cNvPr>
          <p:cNvSpPr/>
          <p:nvPr/>
        </p:nvSpPr>
        <p:spPr>
          <a:xfrm>
            <a:off x="10553950" y="1647309"/>
            <a:ext cx="3376539" cy="83391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C76A6-AE4B-73B5-F96E-8C6748020633}"/>
              </a:ext>
            </a:extLst>
          </p:cNvPr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</a:p>
          <a:p>
            <a:pPr algn="ctr"/>
            <a:r>
              <a:rPr lang="en-US" sz="3000"/>
              <a:t>(Same </a:t>
            </a:r>
          </a:p>
          <a:p>
            <a:pPr algn="ctr"/>
            <a:r>
              <a:rPr lang="en-US" sz="3000"/>
              <a:t>as </a:t>
            </a:r>
          </a:p>
          <a:p>
            <a:pPr algn="ctr"/>
            <a:r>
              <a:rPr lang="en-US" sz="3000"/>
              <a:t>Demo-21)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0F363-3FA2-9863-399A-8F24C09A9EEB}"/>
              </a:ext>
            </a:extLst>
          </p:cNvPr>
          <p:cNvSpPr/>
          <p:nvPr/>
        </p:nvSpPr>
        <p:spPr>
          <a:xfrm>
            <a:off x="5344126" y="27770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Snapshot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C6788D-E0FB-8039-F28A-162F9723F33F}"/>
              </a:ext>
            </a:extLst>
          </p:cNvPr>
          <p:cNvSpPr/>
          <p:nvPr/>
        </p:nvSpPr>
        <p:spPr>
          <a:xfrm>
            <a:off x="10553950" y="2777066"/>
            <a:ext cx="3715206" cy="337537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Restore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C0244D-B956-CA88-3B78-99090431CAAC}"/>
              </a:ext>
            </a:extLst>
          </p:cNvPr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</a:p>
          <a:p>
            <a:pPr algn="ctr"/>
            <a:r>
              <a:rPr lang="en-US"/>
              <a:t>(admin101, admin102, admin103)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AB6A05-314C-D5ED-72F1-DB399E16934E}"/>
              </a:ext>
            </a:extLst>
          </p:cNvPr>
          <p:cNvSpPr/>
          <p:nvPr/>
        </p:nvSpPr>
        <p:spPr>
          <a:xfrm>
            <a:off x="5147151" y="64685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Take Volume Snapshot and Delete 2 Users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2B63E4-01FB-556D-8D29-E66A29E32327}"/>
              </a:ext>
            </a:extLst>
          </p:cNvPr>
          <p:cNvSpPr/>
          <p:nvPr/>
        </p:nvSpPr>
        <p:spPr>
          <a:xfrm>
            <a:off x="10160001" y="6468533"/>
            <a:ext cx="4109155" cy="95955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Restore from Snapshot</a:t>
            </a:r>
          </a:p>
          <a:p>
            <a:pPr algn="ctr"/>
            <a:r>
              <a:rPr lang="en-US"/>
              <a:t>(We should see 3 users present in Database after Restore)</a:t>
            </a:r>
          </a:p>
        </p:txBody>
      </p:sp>
    </p:spTree>
    <p:extLst>
      <p:ext uri="{BB962C8B-B14F-4D97-AF65-F5344CB8AC3E}">
        <p14:creationId xmlns:p14="http://schemas.microsoft.com/office/powerpoint/2010/main" val="20349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</p:spTree>
    <p:extLst>
      <p:ext uri="{BB962C8B-B14F-4D97-AF65-F5344CB8AC3E}">
        <p14:creationId xmlns:p14="http://schemas.microsoft.com/office/powerpoint/2010/main" val="27455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Snapshots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745215" y="750626"/>
            <a:ext cx="3177021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194772" y="2759732"/>
            <a:ext cx="3932710" cy="10750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350D2C-C3CB-0D63-D39C-4E56A0262905}"/>
              </a:ext>
            </a:extLst>
          </p:cNvPr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E4A7B0-0DFF-1FC7-7792-2026699F2BB5}"/>
              </a:ext>
            </a:extLst>
          </p:cNvPr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2CB485-DCB5-2B98-B63A-E03985B06C1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CA0EC-B0B1-E581-882C-1C00C8A24BE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EE73F-0C89-85CD-4E99-A70058F54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5E9A7-B387-8A5F-99F2-5F01762B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3E1CC-EC94-6738-7D8A-B8D1D520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79" y="1239094"/>
            <a:ext cx="12305841" cy="641036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579228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5A763-BA2A-EAAB-8EF0-07CE8E169B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60EFED-AD22-077C-639C-D7572E07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7900"/>
            <a:ext cx="12618720" cy="1188851"/>
          </a:xfrm>
        </p:spPr>
        <p:txBody>
          <a:bodyPr/>
          <a:lstStyle/>
          <a:p>
            <a:r>
              <a:rPr lang="en-US" sz="5400"/>
              <a:t>GKE Storage - Volume Snapshots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109CE-DCC7-B556-E03E-E652B06F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" y="3153291"/>
            <a:ext cx="6886222" cy="3632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53C2-625A-2BF9-658E-3F7B3C18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519" y="3163444"/>
            <a:ext cx="7066844" cy="30459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E6B785-FC99-C7D3-2B1A-D362E2303EBA}"/>
              </a:ext>
            </a:extLst>
          </p:cNvPr>
          <p:cNvSpPr/>
          <p:nvPr/>
        </p:nvSpPr>
        <p:spPr>
          <a:xfrm>
            <a:off x="215653" y="1117600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DCC5-F98B-3567-9E95-954F7766E17C}"/>
              </a:ext>
            </a:extLst>
          </p:cNvPr>
          <p:cNvSpPr/>
          <p:nvPr/>
        </p:nvSpPr>
        <p:spPr>
          <a:xfrm>
            <a:off x="7643744" y="1117599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C82505-247E-0CA9-CA27-B48754E183C8}"/>
              </a:ext>
            </a:extLst>
          </p:cNvPr>
          <p:cNvSpPr/>
          <p:nvPr/>
        </p:nvSpPr>
        <p:spPr>
          <a:xfrm>
            <a:off x="407564" y="4470400"/>
            <a:ext cx="4097867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5C270-CB2C-875D-B8B8-26323B398278}"/>
              </a:ext>
            </a:extLst>
          </p:cNvPr>
          <p:cNvSpPr/>
          <p:nvPr/>
        </p:nvSpPr>
        <p:spPr>
          <a:xfrm>
            <a:off x="7643744" y="5009996"/>
            <a:ext cx="640079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28B7F1C-7BBF-B367-E36D-67EB81E27C86}"/>
              </a:ext>
            </a:extLst>
          </p:cNvPr>
          <p:cNvCxnSpPr>
            <a:stCxn id="11" idx="3"/>
          </p:cNvCxnSpPr>
          <p:nvPr/>
        </p:nvCxnSpPr>
        <p:spPr>
          <a:xfrm>
            <a:off x="4505431" y="4719892"/>
            <a:ext cx="3138313" cy="552019"/>
          </a:xfrm>
          <a:prstGeom prst="bentConnector3">
            <a:avLst>
              <a:gd name="adj1" fmla="val 8705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0417A-663D-1A98-BFF2-CD1A37993E90}"/>
              </a:ext>
            </a:extLst>
          </p:cNvPr>
          <p:cNvSpPr/>
          <p:nvPr/>
        </p:nvSpPr>
        <p:spPr>
          <a:xfrm>
            <a:off x="7937254" y="5799083"/>
            <a:ext cx="6400798" cy="35679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F5BDEA-8081-03CF-86C7-718DD032666E}"/>
              </a:ext>
            </a:extLst>
          </p:cNvPr>
          <p:cNvSpPr/>
          <p:nvPr/>
        </p:nvSpPr>
        <p:spPr>
          <a:xfrm>
            <a:off x="68898" y="3509708"/>
            <a:ext cx="454825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7BC0AC-31C5-3C4F-3BD7-03EBBFA55872}"/>
              </a:ext>
            </a:extLst>
          </p:cNvPr>
          <p:cNvSpPr/>
          <p:nvPr/>
        </p:nvSpPr>
        <p:spPr>
          <a:xfrm>
            <a:off x="7480054" y="3532464"/>
            <a:ext cx="3138313" cy="3960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A3A58B-2945-6A6F-48C8-F83C0C452911}"/>
              </a:ext>
            </a:extLst>
          </p:cNvPr>
          <p:cNvSpPr/>
          <p:nvPr/>
        </p:nvSpPr>
        <p:spPr>
          <a:xfrm>
            <a:off x="7791665" y="6590442"/>
            <a:ext cx="6694308" cy="101084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are referencing the PVC name used for </a:t>
            </a:r>
            <a:r>
              <a:rPr lang="en-US">
                <a:solidFill>
                  <a:srgbClr val="FFFF00"/>
                </a:solidFill>
              </a:rPr>
              <a:t>MySQL Deployment in Project-01 </a:t>
            </a:r>
            <a:r>
              <a:rPr lang="en-US"/>
              <a:t>for which we need to take the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.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4E4B8-612E-A5B2-83F4-C7E0C8DE221E}"/>
              </a:ext>
            </a:extLst>
          </p:cNvPr>
          <p:cNvCxnSpPr>
            <a:stCxn id="19" idx="0"/>
            <a:endCxn id="16" idx="2"/>
          </p:cNvCxnSpPr>
          <p:nvPr/>
        </p:nvCxnSpPr>
        <p:spPr>
          <a:xfrm flipH="1" flipV="1">
            <a:off x="11137653" y="6155875"/>
            <a:ext cx="1166" cy="43456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4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1978" y="897238"/>
            <a:ext cx="11867744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097989" y="1370777"/>
            <a:ext cx="10876970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38044" y="-247219"/>
            <a:ext cx="78392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Restore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6020871" y="5844427"/>
            <a:ext cx="152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</a:t>
            </a:r>
          </a:p>
          <a:p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510090" y="737232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30233" y="63322"/>
            <a:ext cx="2316097" cy="6459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Project-03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401874" y="31396"/>
            <a:ext cx="3026017" cy="76643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Volume Restore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350D2C-C3CB-0D63-D39C-4E56A0262905}"/>
              </a:ext>
            </a:extLst>
          </p:cNvPr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E4A7B0-0DFF-1FC7-7792-2026699F2BB5}"/>
              </a:ext>
            </a:extLst>
          </p:cNvPr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2CB485-DCB5-2B98-B63A-E03985B06C1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CA0EC-B0B1-E581-882C-1C00C8A24BE1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402;p28">
            <a:extLst>
              <a:ext uri="{FF2B5EF4-FFF2-40B4-BE49-F238E27FC236}">
                <a16:creationId xmlns:a16="http://schemas.microsoft.com/office/drawing/2014/main" id="{9F0750A1-DAAF-D222-067F-722DBE8B8C5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4406" y="5011238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2BBC32-9E13-FE9B-8249-E5E0F024F4E8}"/>
              </a:ext>
            </a:extLst>
          </p:cNvPr>
          <p:cNvSpPr txBox="1"/>
          <p:nvPr/>
        </p:nvSpPr>
        <p:spPr>
          <a:xfrm>
            <a:off x="3349752" y="5840898"/>
            <a:ext cx="126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Restore</a:t>
            </a:r>
          </a:p>
          <a:p>
            <a:pPr algn="ctr"/>
            <a:r>
              <a:rPr lang="en-US" sz="1800"/>
              <a:t>PVC</a:t>
            </a:r>
          </a:p>
        </p:txBody>
      </p:sp>
      <p:pic>
        <p:nvPicPr>
          <p:cNvPr id="30" name="Google Shape;400;p28">
            <a:extLst>
              <a:ext uri="{FF2B5EF4-FFF2-40B4-BE49-F238E27FC236}">
                <a16:creationId xmlns:a16="http://schemas.microsoft.com/office/drawing/2014/main" id="{0EE22455-F1BD-22C5-695C-39E9CF3D2B5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4449" y="6673393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A6909F-4E53-25DE-D68A-756B54BD34D4}"/>
              </a:ext>
            </a:extLst>
          </p:cNvPr>
          <p:cNvSpPr txBox="1"/>
          <p:nvPr/>
        </p:nvSpPr>
        <p:spPr>
          <a:xfrm>
            <a:off x="2346330" y="736336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cxnSp>
        <p:nvCxnSpPr>
          <p:cNvPr id="36" name="Google Shape;398;p28">
            <a:extLst>
              <a:ext uri="{FF2B5EF4-FFF2-40B4-BE49-F238E27FC236}">
                <a16:creationId xmlns:a16="http://schemas.microsoft.com/office/drawing/2014/main" id="{AE63A323-4112-8CE5-9745-9992240CE075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flipH="1">
            <a:off x="4386299" y="7076580"/>
            <a:ext cx="728272" cy="2736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" name="Google Shape;401;p28">
            <a:extLst>
              <a:ext uri="{FF2B5EF4-FFF2-40B4-BE49-F238E27FC236}">
                <a16:creationId xmlns:a16="http://schemas.microsoft.com/office/drawing/2014/main" id="{DCD15081-164C-F4C5-084A-C20E8837244F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>
            <a:off x="3960329" y="5823084"/>
            <a:ext cx="20045" cy="85030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EDCC90-A9DA-D41B-6A13-E04CA289913E}"/>
              </a:ext>
            </a:extLst>
          </p:cNvPr>
          <p:cNvCxnSpPr>
            <a:stCxn id="15" idx="1"/>
            <a:endCxn id="21" idx="0"/>
          </p:cNvCxnSpPr>
          <p:nvPr/>
        </p:nvCxnSpPr>
        <p:spPr>
          <a:xfrm rot="10800000" flipV="1">
            <a:off x="3960330" y="4284866"/>
            <a:ext cx="1197555" cy="726371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C209CB2-78C7-10DB-8269-1D0AC7DCD04E}"/>
              </a:ext>
            </a:extLst>
          </p:cNvPr>
          <p:cNvSpPr/>
          <p:nvPr/>
        </p:nvSpPr>
        <p:spPr>
          <a:xfrm>
            <a:off x="11094226" y="4308219"/>
            <a:ext cx="1725327" cy="3257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UPDATE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6FD95DB-BF0B-DEEC-1DD9-ECA0CC25B9BE}"/>
              </a:ext>
            </a:extLst>
          </p:cNvPr>
          <p:cNvCxnSpPr>
            <a:stCxn id="17" idx="1"/>
            <a:endCxn id="21" idx="0"/>
          </p:cNvCxnSpPr>
          <p:nvPr/>
        </p:nvCxnSpPr>
        <p:spPr>
          <a:xfrm rot="10800000">
            <a:off x="3960330" y="5011238"/>
            <a:ext cx="4655855" cy="454774"/>
          </a:xfrm>
          <a:prstGeom prst="curvedConnector4">
            <a:avLst>
              <a:gd name="adj1" fmla="val 785"/>
              <a:gd name="adj2" fmla="val 15026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E523A0-C964-4228-FB1B-51A474EB920E}"/>
              </a:ext>
            </a:extLst>
          </p:cNvPr>
          <p:cNvCxnSpPr>
            <a:cxnSpLocks/>
          </p:cNvCxnSpPr>
          <p:nvPr/>
        </p:nvCxnSpPr>
        <p:spPr>
          <a:xfrm>
            <a:off x="7392502" y="5256016"/>
            <a:ext cx="445058" cy="4129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1E8E31-15F1-8271-7232-266D9C4A749B}"/>
              </a:ext>
            </a:extLst>
          </p:cNvPr>
          <p:cNvCxnSpPr>
            <a:cxnSpLocks/>
          </p:cNvCxnSpPr>
          <p:nvPr/>
        </p:nvCxnSpPr>
        <p:spPr>
          <a:xfrm flipV="1">
            <a:off x="7433214" y="5238625"/>
            <a:ext cx="409423" cy="4260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960F58F-D801-A900-73BB-02AD4F7C9BE3}"/>
              </a:ext>
            </a:extLst>
          </p:cNvPr>
          <p:cNvSpPr/>
          <p:nvPr/>
        </p:nvSpPr>
        <p:spPr>
          <a:xfrm>
            <a:off x="2062274" y="2996026"/>
            <a:ext cx="2915590" cy="4754582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A6C5C7-0514-499F-960E-C2F5752FAB05}"/>
              </a:ext>
            </a:extLst>
          </p:cNvPr>
          <p:cNvSpPr txBox="1"/>
          <p:nvPr/>
        </p:nvSpPr>
        <p:spPr>
          <a:xfrm>
            <a:off x="2520821" y="2970723"/>
            <a:ext cx="1998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9B072B"/>
                </a:solidFill>
              </a:rPr>
              <a:t>Volume Restore</a:t>
            </a:r>
          </a:p>
          <a:p>
            <a:pPr algn="ctr"/>
            <a:r>
              <a:rPr lang="en-US">
                <a:solidFill>
                  <a:srgbClr val="9B072B"/>
                </a:solidFill>
              </a:rPr>
              <a:t>Resources 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DC5A591-6F43-4BAE-4B00-A744853C9CC3}"/>
              </a:ext>
            </a:extLst>
          </p:cNvPr>
          <p:cNvSpPr/>
          <p:nvPr/>
        </p:nvSpPr>
        <p:spPr>
          <a:xfrm>
            <a:off x="4967273" y="3871000"/>
            <a:ext cx="3335798" cy="798118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1" grpId="0"/>
      <p:bldP spid="56" grpId="0" animBg="1"/>
      <p:bldP spid="80" grpId="0" animBg="1"/>
      <p:bldP spid="81" grpId="0"/>
      <p:bldP spid="8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</a:p>
          <a:p>
            <a:pPr algn="ctr"/>
            <a:r>
              <a:rPr lang="en-US" sz="2000"/>
              <a:t>using Kubernetes Objects for GCE PD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B7C04-E534-6816-83ED-F14A6BA5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" y="2247249"/>
            <a:ext cx="6154090" cy="390082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</p:spTree>
    <p:extLst>
      <p:ext uri="{BB962C8B-B14F-4D97-AF65-F5344CB8AC3E}">
        <p14:creationId xmlns:p14="http://schemas.microsoft.com/office/powerpoint/2010/main" val="851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32800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32800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21662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2166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</a:p>
          <a:p>
            <a:pPr algn="ctr"/>
            <a:r>
              <a:rPr lang="en-US" sz="2000"/>
              <a:t>using Kubernetes Objects for GCE PD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49811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Volume 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35958-43CD-5B17-980E-6343570B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24" y="2227758"/>
            <a:ext cx="5638800" cy="245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44A25-155F-B7AD-6CEF-001FE18B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4" y="5163961"/>
            <a:ext cx="5600700" cy="2514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8D1C50-9C03-CBB9-D274-84F32CEB4C20}"/>
              </a:ext>
            </a:extLst>
          </p:cNvPr>
          <p:cNvCxnSpPr>
            <a:cxnSpLocks/>
          </p:cNvCxnSpPr>
          <p:nvPr/>
        </p:nvCxnSpPr>
        <p:spPr>
          <a:xfrm>
            <a:off x="237724" y="4865511"/>
            <a:ext cx="14221268" cy="0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02388BC-7A36-FB5B-B15E-5496BE3E75BF}"/>
              </a:ext>
            </a:extLst>
          </p:cNvPr>
          <p:cNvSpPr/>
          <p:nvPr/>
        </p:nvSpPr>
        <p:spPr>
          <a:xfrm>
            <a:off x="6320679" y="58434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A8DD82-04E3-7A45-76EA-22381D080F4A}"/>
              </a:ext>
            </a:extLst>
          </p:cNvPr>
          <p:cNvSpPr/>
          <p:nvPr/>
        </p:nvSpPr>
        <p:spPr>
          <a:xfrm>
            <a:off x="8035943" y="58434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Snapshot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rgbClr val="FFFF00"/>
                </a:solidFill>
              </a:rPr>
              <a:t> Attributes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830314-3B08-8182-2CF2-0C5F6558281D}"/>
              </a:ext>
            </a:extLst>
          </p:cNvPr>
          <p:cNvSpPr/>
          <p:nvPr/>
        </p:nvSpPr>
        <p:spPr>
          <a:xfrm>
            <a:off x="6320679" y="68214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3F2F93D-6C71-A3F8-160C-FE5E7AAF6DB1}"/>
              </a:ext>
            </a:extLst>
          </p:cNvPr>
          <p:cNvSpPr/>
          <p:nvPr/>
        </p:nvSpPr>
        <p:spPr>
          <a:xfrm>
            <a:off x="8035943" y="6732084"/>
            <a:ext cx="6356733" cy="94647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MySQL Deployment with </a:t>
            </a:r>
            <a:r>
              <a:rPr lang="en-US">
                <a:solidFill>
                  <a:srgbClr val="FFFF00"/>
                </a:solidFill>
              </a:rPr>
              <a:t>restore-</a:t>
            </a:r>
            <a:r>
              <a:rPr lang="en-US" err="1">
                <a:solidFill>
                  <a:srgbClr val="FFFF00"/>
                </a:solidFill>
              </a:rPr>
              <a:t>pvc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deploy</a:t>
            </a:r>
            <a:r>
              <a:rPr lang="en-US"/>
              <a:t> it.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Test</a:t>
            </a:r>
            <a:r>
              <a:rPr lang="en-US"/>
              <a:t> the restored disk content.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75F943-D991-7C72-AABF-72A395C4F63B}"/>
              </a:ext>
            </a:extLst>
          </p:cNvPr>
          <p:cNvSpPr/>
          <p:nvPr/>
        </p:nvSpPr>
        <p:spPr>
          <a:xfrm>
            <a:off x="8221335" y="501357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Project-03: Volume Restore</a:t>
            </a:r>
          </a:p>
        </p:txBody>
      </p:sp>
    </p:spTree>
    <p:extLst>
      <p:ext uri="{BB962C8B-B14F-4D97-AF65-F5344CB8AC3E}">
        <p14:creationId xmlns:p14="http://schemas.microsoft.com/office/powerpoint/2010/main" val="35065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374416" y="6736541"/>
            <a:ext cx="63809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Clone Volumes in GKE Cluster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413;p28">
            <a:extLst>
              <a:ext uri="{FF2B5EF4-FFF2-40B4-BE49-F238E27FC236}">
                <a16:creationId xmlns:a16="http://schemas.microsoft.com/office/drawing/2014/main" id="{8E15A2F7-1832-D1D2-997C-86B1412A74FD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4946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E132B7-1DA5-8078-C0B4-9409DC484BC8}"/>
              </a:ext>
            </a:extLst>
          </p:cNvPr>
          <p:cNvSpPr txBox="1"/>
          <p:nvPr/>
        </p:nvSpPr>
        <p:spPr>
          <a:xfrm>
            <a:off x="401962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3050725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80B52-C030-46AA-DE6C-30DCD1E7B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08644-A40D-63E5-7A06-BBCED769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Clone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B4663E-5B0F-0A74-089D-434FE3E3193D}"/>
              </a:ext>
            </a:extLst>
          </p:cNvPr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2E43AC-4407-E54A-EBB3-E87647A8499E}"/>
              </a:ext>
            </a:extLst>
          </p:cNvPr>
          <p:cNvSpPr/>
          <p:nvPr/>
        </p:nvSpPr>
        <p:spPr>
          <a:xfrm>
            <a:off x="10548887" y="15457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C76A6-AE4B-73B5-F96E-8C6748020633}"/>
              </a:ext>
            </a:extLst>
          </p:cNvPr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</a:p>
          <a:p>
            <a:pPr algn="ctr"/>
            <a:r>
              <a:rPr lang="en-US" sz="3000"/>
              <a:t>(Same </a:t>
            </a:r>
          </a:p>
          <a:p>
            <a:pPr algn="ctr"/>
            <a:r>
              <a:rPr lang="en-US" sz="3000"/>
              <a:t>as </a:t>
            </a:r>
          </a:p>
          <a:p>
            <a:pPr algn="ctr"/>
            <a:r>
              <a:rPr lang="en-US" sz="3000"/>
              <a:t>Demo-21)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0F363-3FA2-9863-399A-8F24C09A9EEB}"/>
              </a:ext>
            </a:extLst>
          </p:cNvPr>
          <p:cNvSpPr/>
          <p:nvPr/>
        </p:nvSpPr>
        <p:spPr>
          <a:xfrm>
            <a:off x="10379553" y="26754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WebApp2</a:t>
            </a:r>
          </a:p>
          <a:p>
            <a:pPr algn="ctr"/>
            <a:r>
              <a:rPr lang="en-US" sz="3000"/>
              <a:t>Uses</a:t>
            </a:r>
          </a:p>
          <a:p>
            <a:pPr algn="ctr"/>
            <a:r>
              <a:rPr lang="en-US" sz="3000"/>
              <a:t>CLONED PVC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C0244D-B956-CA88-3B78-99090431CAAC}"/>
              </a:ext>
            </a:extLst>
          </p:cNvPr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</a:p>
          <a:p>
            <a:pPr algn="ctr"/>
            <a:r>
              <a:rPr lang="en-US"/>
              <a:t>(admin101, admin102, admin103)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AB6A05-314C-D5ED-72F1-DB399E16934E}"/>
              </a:ext>
            </a:extLst>
          </p:cNvPr>
          <p:cNvSpPr/>
          <p:nvPr/>
        </p:nvSpPr>
        <p:spPr>
          <a:xfrm>
            <a:off x="10182578" y="63669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(We should see 3 users present in WebApp2)</a:t>
            </a:r>
          </a:p>
        </p:txBody>
      </p:sp>
      <p:pic>
        <p:nvPicPr>
          <p:cNvPr id="3" name="Google Shape;402;p28">
            <a:extLst>
              <a:ext uri="{FF2B5EF4-FFF2-40B4-BE49-F238E27FC236}">
                <a16:creationId xmlns:a16="http://schemas.microsoft.com/office/drawing/2014/main" id="{B2C96A27-42EE-4E63-4F95-F4D3322463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803" y="597076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2FD82D-E0C8-683F-5C40-08DF7B7EA9AE}"/>
              </a:ext>
            </a:extLst>
          </p:cNvPr>
          <p:cNvSpPr txBox="1"/>
          <p:nvPr/>
        </p:nvSpPr>
        <p:spPr>
          <a:xfrm>
            <a:off x="5982851" y="6745775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</a:p>
        </p:txBody>
      </p:sp>
      <p:pic>
        <p:nvPicPr>
          <p:cNvPr id="15" name="Google Shape;402;p28">
            <a:extLst>
              <a:ext uri="{FF2B5EF4-FFF2-40B4-BE49-F238E27FC236}">
                <a16:creationId xmlns:a16="http://schemas.microsoft.com/office/drawing/2014/main" id="{8E805220-BED9-FE91-6DCE-8723E4805D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4798" y="445249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0C2D67-CF91-5A88-0500-B79E2DBFDE00}"/>
              </a:ext>
            </a:extLst>
          </p:cNvPr>
          <p:cNvSpPr txBox="1"/>
          <p:nvPr/>
        </p:nvSpPr>
        <p:spPr>
          <a:xfrm>
            <a:off x="6658118" y="4223790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AD017B-C288-A8FF-2C16-3E390C0B0117}"/>
              </a:ext>
            </a:extLst>
          </p:cNvPr>
          <p:cNvSpPr/>
          <p:nvPr/>
        </p:nvSpPr>
        <p:spPr>
          <a:xfrm>
            <a:off x="5814130" y="4069644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BF651-2869-89C7-93C5-B22DB9006D72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7362726" y="5264343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3C8879-5785-E81F-6BD9-08BC1F3AA4A5}"/>
              </a:ext>
            </a:extLst>
          </p:cNvPr>
          <p:cNvSpPr txBox="1"/>
          <p:nvPr/>
        </p:nvSpPr>
        <p:spPr>
          <a:xfrm>
            <a:off x="7324381" y="5418847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938649-C30F-CAE8-EA58-2E152C06185A}"/>
              </a:ext>
            </a:extLst>
          </p:cNvPr>
          <p:cNvSpPr/>
          <p:nvPr/>
        </p:nvSpPr>
        <p:spPr>
          <a:xfrm>
            <a:off x="4831644" y="1467801"/>
            <a:ext cx="4967112" cy="107244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Uses PVC </a:t>
            </a:r>
            <a:r>
              <a:rPr lang="en-US" sz="3000" err="1"/>
              <a:t>Datasource</a:t>
            </a:r>
            <a:r>
              <a:rPr lang="en-US" sz="3000"/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39455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/>
      <p:bldP spid="16" grpId="0"/>
      <p:bldP spid="17" grpId="0" animBg="1"/>
      <p:bldP spid="1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</p:spTree>
    <p:extLst>
      <p:ext uri="{BB962C8B-B14F-4D97-AF65-F5344CB8AC3E}">
        <p14:creationId xmlns:p14="http://schemas.microsoft.com/office/powerpoint/2010/main" val="25452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283292" y="5822854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47CF61-DDDB-1214-A493-90E53F23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130D9-85CA-73FD-1BD6-7A45B89D97D6}"/>
              </a:ext>
            </a:extLst>
          </p:cNvPr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</a:p>
          <a:p>
            <a:pPr algn="ctr"/>
            <a:r>
              <a:rPr lang="en-US" sz="1800"/>
              <a:t>ConfigMap</a:t>
            </a:r>
          </a:p>
        </p:txBody>
      </p:sp>
      <p:cxnSp>
        <p:nvCxnSpPr>
          <p:cNvPr id="34" name="Google Shape;411;p28">
            <a:extLst>
              <a:ext uri="{FF2B5EF4-FFF2-40B4-BE49-F238E27FC236}">
                <a16:creationId xmlns:a16="http://schemas.microsoft.com/office/drawing/2014/main" id="{D226A74E-B9EC-582D-6BD3-CB03026F091D}"/>
              </a:ext>
            </a:extLst>
          </p:cNvPr>
          <p:cNvCxnSpPr>
            <a:cxnSpLocks/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AC41F4B-E845-87E5-7336-04C4175F2DE2}"/>
              </a:ext>
            </a:extLst>
          </p:cNvPr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374C1-788C-3945-D260-A636A84B80A6}"/>
              </a:ext>
            </a:extLst>
          </p:cNvPr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828A19-15D7-5E83-71F4-89C6CA276051}"/>
              </a:ext>
            </a:extLst>
          </p:cNvPr>
          <p:cNvSpPr/>
          <p:nvPr/>
        </p:nvSpPr>
        <p:spPr>
          <a:xfrm>
            <a:off x="118258" y="4736186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We create a PVC by cloning </a:t>
            </a:r>
            <a:r>
              <a:rPr lang="en-US" sz="3000">
                <a:solidFill>
                  <a:srgbClr val="FFFF00"/>
                </a:solidFill>
              </a:rPr>
              <a:t>Project-01 PVC</a:t>
            </a:r>
          </a:p>
        </p:txBody>
      </p:sp>
      <p:pic>
        <p:nvPicPr>
          <p:cNvPr id="15" name="Google Shape;402;p28">
            <a:extLst>
              <a:ext uri="{FF2B5EF4-FFF2-40B4-BE49-F238E27FC236}">
                <a16:creationId xmlns:a16="http://schemas.microsoft.com/office/drawing/2014/main" id="{7C2A7876-C093-F22E-6FFC-3A633BB3E96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35295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6855E3-08B6-CC6D-43AF-DCD8BADA9755}"/>
              </a:ext>
            </a:extLst>
          </p:cNvPr>
          <p:cNvSpPr txBox="1"/>
          <p:nvPr/>
        </p:nvSpPr>
        <p:spPr>
          <a:xfrm>
            <a:off x="5958559" y="3300869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194BE6-5171-08D1-5689-F48D29D2CC1F}"/>
              </a:ext>
            </a:extLst>
          </p:cNvPr>
          <p:cNvSpPr/>
          <p:nvPr/>
        </p:nvSpPr>
        <p:spPr>
          <a:xfrm>
            <a:off x="5114571" y="3146723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1A0B33-C70E-69D5-B978-85D15F4DC962}"/>
              </a:ext>
            </a:extLst>
          </p:cNvPr>
          <p:cNvCxnSpPr>
            <a:stCxn id="15" idx="2"/>
            <a:endCxn id="23" idx="0"/>
          </p:cNvCxnSpPr>
          <p:nvPr/>
        </p:nvCxnSpPr>
        <p:spPr>
          <a:xfrm flipH="1">
            <a:off x="6663167" y="4341422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E2F46C-2034-F4FB-A135-C55ECA804C5B}"/>
              </a:ext>
            </a:extLst>
          </p:cNvPr>
          <p:cNvSpPr txBox="1"/>
          <p:nvPr/>
        </p:nvSpPr>
        <p:spPr>
          <a:xfrm>
            <a:off x="6624822" y="4495926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</a:p>
        </p:txBody>
      </p:sp>
    </p:spTree>
    <p:extLst>
      <p:ext uri="{BB962C8B-B14F-4D97-AF65-F5344CB8AC3E}">
        <p14:creationId xmlns:p14="http://schemas.microsoft.com/office/powerpoint/2010/main" val="26874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  <p:bldP spid="25" grpId="0"/>
      <p:bldP spid="26" grpId="0" animBg="1"/>
      <p:bldP spid="3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4F52B-04B0-C4C8-A132-3DF94AEB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6" y="2313252"/>
            <a:ext cx="6101663" cy="35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by cloning </a:t>
            </a:r>
            <a:r>
              <a:rPr lang="en-US">
                <a:solidFill>
                  <a:schemeClr val="bg1"/>
                </a:solidFill>
              </a:rPr>
              <a:t>the Project-01 PVC using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chemeClr val="bg1"/>
                </a:solidFill>
              </a:rPr>
              <a:t> Attribute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ECD19E-2290-856A-86A0-B0EFDFFF7AFE}"/>
              </a:ext>
            </a:extLst>
          </p:cNvPr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PVC Clone </a:t>
            </a:r>
            <a:r>
              <a:rPr lang="en-US" err="1"/>
              <a:t>UserMgmt</a:t>
            </a:r>
            <a:r>
              <a:rPr lang="en-US"/>
              <a:t> WebApp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3202A-7729-508E-4DFF-9FCBF3F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" y="2453712"/>
            <a:ext cx="6108029" cy="347295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62F705-9A2D-319B-0346-62AB682309F4}"/>
              </a:ext>
            </a:extLst>
          </p:cNvPr>
          <p:cNvSpPr/>
          <p:nvPr/>
        </p:nvSpPr>
        <p:spPr>
          <a:xfrm>
            <a:off x="171408" y="6310489"/>
            <a:ext cx="605061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All the k8s resource names will be </a:t>
            </a:r>
            <a:r>
              <a:rPr lang="en-US">
                <a:solidFill>
                  <a:srgbClr val="FFFF00"/>
                </a:solidFill>
              </a:rPr>
              <a:t>appended with “2” </a:t>
            </a:r>
            <a:r>
              <a:rPr lang="en-US"/>
              <a:t>for User </a:t>
            </a:r>
            <a:r>
              <a:rPr lang="en-US" err="1"/>
              <a:t>Mgmt</a:t>
            </a:r>
            <a:r>
              <a:rPr lang="en-US"/>
              <a:t> WebApp2 for Project-02</a:t>
            </a:r>
          </a:p>
        </p:txBody>
      </p:sp>
    </p:spTree>
    <p:extLst>
      <p:ext uri="{BB962C8B-B14F-4D97-AF65-F5344CB8AC3E}">
        <p14:creationId xmlns:p14="http://schemas.microsoft.com/office/powerpoint/2010/main" val="424805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C7DAB-6B63-17F1-6884-4333FCA8D8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0D15A-C354-AF0B-C4CD-3BAE691B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578F0-456A-DD24-E437-260CD4A1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" y="1239094"/>
            <a:ext cx="6080127" cy="624820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DF8E6-CDFF-67D6-406B-82D1A198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87" y="1239094"/>
            <a:ext cx="5587673" cy="634258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870415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4433-65D0-E521-54E0-319F1B177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E448A2-66D8-25D1-D035-D0E91C13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14E5B-181D-1A4F-1E30-B17F95F4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6" y="1498035"/>
            <a:ext cx="10951030" cy="60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5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D383-2CF6-9B3B-47DC-7CFB33377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87804F-823C-4C57-C691-A31C72E5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8459-C2F1-F394-DE2F-4B2D4741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0" y="2126771"/>
            <a:ext cx="13164720" cy="29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02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D6C3E0-8BF1-2674-DA76-F52E976AE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5AE1-7075-64A5-9C26-D9082B9E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using a </a:t>
            </a:r>
            <a:r>
              <a:rPr lang="en-US">
                <a:solidFill>
                  <a:srgbClr val="0070C0"/>
                </a:solidFill>
              </a:rPr>
              <a:t>Regional GKE Cluster</a:t>
            </a:r>
            <a:r>
              <a:rPr lang="en-US"/>
              <a:t>. </a:t>
            </a:r>
          </a:p>
          <a:p>
            <a:r>
              <a:rPr lang="en-US"/>
              <a:t>We have </a:t>
            </a:r>
            <a:r>
              <a:rPr lang="en-US">
                <a:solidFill>
                  <a:srgbClr val="0070C0"/>
                </a:solidFill>
              </a:rPr>
              <a:t>1 node </a:t>
            </a:r>
            <a:r>
              <a:rPr lang="en-US"/>
              <a:t>in each zone (us-central-1a, us-central-1b, us-central-1c)</a:t>
            </a:r>
          </a:p>
          <a:p>
            <a:r>
              <a:rPr lang="en-US"/>
              <a:t>If </a:t>
            </a:r>
            <a:r>
              <a:rPr lang="en-US">
                <a:solidFill>
                  <a:srgbClr val="0070C0"/>
                </a:solidFill>
              </a:rPr>
              <a:t>project-01 MySQL Pod scheduled on us-central-1a node </a:t>
            </a:r>
            <a:r>
              <a:rPr lang="en-US"/>
              <a:t>and if </a:t>
            </a:r>
            <a:r>
              <a:rPr lang="en-US">
                <a:solidFill>
                  <a:srgbClr val="00B050"/>
                </a:solidFill>
              </a:rPr>
              <a:t>project-02 MySQL Pod scheduled on us-central-1b or 1c nodes </a:t>
            </a:r>
            <a:r>
              <a:rPr lang="en-US"/>
              <a:t>then it will fail.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5CCF3-8EAB-D33B-18A3-874E9038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exact Issue?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ED5330-B6FD-E8AD-A445-A28CB1DC656C}"/>
              </a:ext>
            </a:extLst>
          </p:cNvPr>
          <p:cNvSpPr/>
          <p:nvPr/>
        </p:nvSpPr>
        <p:spPr>
          <a:xfrm>
            <a:off x="1338943" y="4746171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Source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9FF55C-E3D4-003C-58AE-1FAE5B181033}"/>
              </a:ext>
            </a:extLst>
          </p:cNvPr>
          <p:cNvSpPr/>
          <p:nvPr/>
        </p:nvSpPr>
        <p:spPr>
          <a:xfrm>
            <a:off x="1338943" y="5740853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Cloned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C3DE3B-1BF2-D4ED-FCF0-16632B1CB45F}"/>
              </a:ext>
            </a:extLst>
          </p:cNvPr>
          <p:cNvSpPr/>
          <p:nvPr/>
        </p:nvSpPr>
        <p:spPr>
          <a:xfrm>
            <a:off x="5279571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A7F71-F42E-EB48-AD07-820E99357DF2}"/>
              </a:ext>
            </a:extLst>
          </p:cNvPr>
          <p:cNvSpPr/>
          <p:nvPr/>
        </p:nvSpPr>
        <p:spPr>
          <a:xfrm>
            <a:off x="5279571" y="5740853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F0A627-9B51-1316-8589-C45B5E39C68B}"/>
              </a:ext>
            </a:extLst>
          </p:cNvPr>
          <p:cNvSpPr/>
          <p:nvPr/>
        </p:nvSpPr>
        <p:spPr>
          <a:xfrm>
            <a:off x="1338943" y="6735535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RESULT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E48FFD-80C9-6CF0-E993-ED155A8B4D6D}"/>
              </a:ext>
            </a:extLst>
          </p:cNvPr>
          <p:cNvSpPr/>
          <p:nvPr/>
        </p:nvSpPr>
        <p:spPr>
          <a:xfrm>
            <a:off x="5279571" y="6735535"/>
            <a:ext cx="3494314" cy="7620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be SUCCESS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AA5269-6232-5EEC-7755-5A134ABFD46B}"/>
              </a:ext>
            </a:extLst>
          </p:cNvPr>
          <p:cNvSpPr/>
          <p:nvPr/>
        </p:nvSpPr>
        <p:spPr>
          <a:xfrm>
            <a:off x="9220199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6CF223-7C5A-D665-E19B-219E209C1A33}"/>
              </a:ext>
            </a:extLst>
          </p:cNvPr>
          <p:cNvSpPr/>
          <p:nvPr/>
        </p:nvSpPr>
        <p:spPr>
          <a:xfrm>
            <a:off x="9220199" y="6735535"/>
            <a:ext cx="3494314" cy="762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FAIL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A7EC449-6E83-B5CB-5EDB-1E2C669276BC}"/>
              </a:ext>
            </a:extLst>
          </p:cNvPr>
          <p:cNvSpPr/>
          <p:nvPr/>
        </p:nvSpPr>
        <p:spPr>
          <a:xfrm>
            <a:off x="9220199" y="5740853"/>
            <a:ext cx="3494314" cy="762000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us-central-1b</a:t>
            </a:r>
          </a:p>
        </p:txBody>
      </p:sp>
    </p:spTree>
    <p:extLst>
      <p:ext uri="{BB962C8B-B14F-4D97-AF65-F5344CB8AC3E}">
        <p14:creationId xmlns:p14="http://schemas.microsoft.com/office/powerpoint/2010/main" val="40638079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92ED2-D4F0-A537-5E8D-247C3EC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98325-A51C-150A-1E86-45A29FBF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Fix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D5ACF-1A0E-1D96-72E5-804009DFA993}"/>
              </a:ext>
            </a:extLst>
          </p:cNvPr>
          <p:cNvSpPr/>
          <p:nvPr/>
        </p:nvSpPr>
        <p:spPr>
          <a:xfrm>
            <a:off x="163287" y="1652319"/>
            <a:ext cx="5921829" cy="252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Kubernetes </a:t>
            </a:r>
          </a:p>
          <a:p>
            <a:pPr algn="ctr"/>
            <a:r>
              <a:rPr lang="en-US" sz="5000"/>
              <a:t>Node Selectors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F5E809-B835-77E6-F9E9-644863B8983E}"/>
              </a:ext>
            </a:extLst>
          </p:cNvPr>
          <p:cNvSpPr/>
          <p:nvPr/>
        </p:nvSpPr>
        <p:spPr>
          <a:xfrm>
            <a:off x="6444342" y="1395349"/>
            <a:ext cx="8022771" cy="30394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a super simple words, using Node Selectors we will be able to schedule the POD on a </a:t>
            </a:r>
            <a:r>
              <a:rPr lang="en-US" sz="3000">
                <a:solidFill>
                  <a:srgbClr val="FFFF00"/>
                </a:solidFill>
              </a:rPr>
              <a:t>specific or desired</a:t>
            </a:r>
            <a:r>
              <a:rPr lang="en-US" sz="3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000"/>
              <a:t>Kubernetes Node</a:t>
            </a:r>
          </a:p>
        </p:txBody>
      </p:sp>
    </p:spTree>
    <p:extLst>
      <p:ext uri="{BB962C8B-B14F-4D97-AF65-F5344CB8AC3E}">
        <p14:creationId xmlns:p14="http://schemas.microsoft.com/office/powerpoint/2010/main" val="2544097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629822" y="6523231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3977789" y="6729645"/>
            <a:ext cx="73057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rgbClr val="0070C0"/>
                </a:solidFill>
              </a:rPr>
              <a:t>GKE Workloads and Cloud SQL Public 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397;p27">
            <a:extLst>
              <a:ext uri="{FF2B5EF4-FFF2-40B4-BE49-F238E27FC236}">
                <a16:creationId xmlns:a16="http://schemas.microsoft.com/office/drawing/2014/main" id="{2CE6E1A1-8E9B-5386-CA64-4A9AD02D166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068" y="506845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514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4241649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2265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1257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85251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53871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3254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69660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26198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0568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0568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0568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0568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57029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57029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57029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57029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29697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58951" y="3351282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706B4694-30A2-504E-A902-304E3F99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294043"/>
            <a:ext cx="816876" cy="816876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214803"/>
            <a:ext cx="816876" cy="170809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213349" y="2634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278" y="2575632"/>
            <a:ext cx="3316371" cy="21663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7200632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95508" y="3186436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994F7-4983-487A-1623-E2B298B4E5A8}"/>
              </a:ext>
            </a:extLst>
          </p:cNvPr>
          <p:cNvSpPr txBox="1"/>
          <p:nvPr/>
        </p:nvSpPr>
        <p:spPr>
          <a:xfrm>
            <a:off x="4537324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</a:p>
        </p:txBody>
      </p:sp>
      <p:pic>
        <p:nvPicPr>
          <p:cNvPr id="39" name="Google Shape;413;p28">
            <a:extLst>
              <a:ext uri="{FF2B5EF4-FFF2-40B4-BE49-F238E27FC236}">
                <a16:creationId xmlns:a16="http://schemas.microsoft.com/office/drawing/2014/main" id="{9D4745BF-77DA-D3D7-41F8-144BB48E8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326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03BB2-65C3-DD05-E832-CE6C4FEEEE37}"/>
              </a:ext>
            </a:extLst>
          </p:cNvPr>
          <p:cNvSpPr/>
          <p:nvPr/>
        </p:nvSpPr>
        <p:spPr>
          <a:xfrm>
            <a:off x="11230568" y="4306764"/>
            <a:ext cx="2977454" cy="4758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StatefulSets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D65FE-E318-1A61-7615-B7850E8BA71E}"/>
              </a:ext>
            </a:extLst>
          </p:cNvPr>
          <p:cNvSpPr/>
          <p:nvPr/>
        </p:nvSpPr>
        <p:spPr>
          <a:xfrm>
            <a:off x="95508" y="5475104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setup to achieve  HA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AB3CD-BD01-BEF9-F7B9-6AD8B5BF4180}"/>
              </a:ext>
            </a:extLst>
          </p:cNvPr>
          <p:cNvSpPr/>
          <p:nvPr/>
        </p:nvSpPr>
        <p:spPr>
          <a:xfrm>
            <a:off x="95510" y="5949820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Master-Master MySQL setup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B56F55-11F2-8AEC-1B4A-C0E4C12EEDAF}"/>
              </a:ext>
            </a:extLst>
          </p:cNvPr>
          <p:cNvSpPr/>
          <p:nvPr/>
        </p:nvSpPr>
        <p:spPr>
          <a:xfrm>
            <a:off x="95510" y="645048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Master-Slave MySQL setup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0AFABE-2EFC-50B8-CD97-B5C6B26EBF15}"/>
              </a:ext>
            </a:extLst>
          </p:cNvPr>
          <p:cNvSpPr/>
          <p:nvPr/>
        </p:nvSpPr>
        <p:spPr>
          <a:xfrm>
            <a:off x="111178" y="691981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Automatic Backup &amp; Recovery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753DB2-BF1F-5224-64AE-3976B3DE26FE}"/>
              </a:ext>
            </a:extLst>
          </p:cNvPr>
          <p:cNvSpPr/>
          <p:nvPr/>
        </p:nvSpPr>
        <p:spPr>
          <a:xfrm>
            <a:off x="111177" y="4981378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Drawbacks of GCE PD CSI for MySQL DB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99A01-ACEB-904A-9CEB-CA926242CB43}"/>
              </a:ext>
            </a:extLst>
          </p:cNvPr>
          <p:cNvSpPr/>
          <p:nvPr/>
        </p:nvSpPr>
        <p:spPr>
          <a:xfrm>
            <a:off x="95508" y="739747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9584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9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2281" y="826424"/>
            <a:ext cx="10872440" cy="412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9687" y="950564"/>
            <a:ext cx="3011566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/>
              <a:t>MySQL - </a:t>
            </a:r>
            <a:r>
              <a:rPr lang="en-IN" sz="1700" err="1"/>
              <a:t>ExternalName</a:t>
            </a:r>
            <a:r>
              <a:rPr lang="en-IN" sz="1700"/>
              <a:t>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161812" y="338132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994063" y="4056639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BDE8D0-106C-A9F2-741C-A881B3B95AE5}"/>
              </a:ext>
            </a:extLst>
          </p:cNvPr>
          <p:cNvGrpSpPr/>
          <p:nvPr/>
        </p:nvGrpSpPr>
        <p:grpSpPr>
          <a:xfrm>
            <a:off x="244453" y="346521"/>
            <a:ext cx="816876" cy="1758435"/>
            <a:chOff x="108403" y="1214803"/>
            <a:chExt cx="816876" cy="1758435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294043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03" y="1987085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108403" y="1214803"/>
              <a:ext cx="816876" cy="1708093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213349" y="2634684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  <a:stCxn id="59" idx="3"/>
            <a:endCxn id="21" idx="1"/>
          </p:cNvCxnSpPr>
          <p:nvPr/>
        </p:nvCxnSpPr>
        <p:spPr>
          <a:xfrm flipV="1">
            <a:off x="1061329" y="1160943"/>
            <a:ext cx="6538358" cy="3962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254145" y="834199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9105470" y="1371321"/>
            <a:ext cx="5523" cy="3424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Cloud SQL as Storage for GKE Workloads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B8551C-4E3A-4E05-DDB0-F1311B25C26F}"/>
              </a:ext>
            </a:extLst>
          </p:cNvPr>
          <p:cNvSpPr txBox="1">
            <a:spLocks/>
          </p:cNvSpPr>
          <p:nvPr/>
        </p:nvSpPr>
        <p:spPr>
          <a:xfrm>
            <a:off x="244453" y="508507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Cloud SQL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A7D73-020F-632C-3697-184AE51EF476}"/>
              </a:ext>
            </a:extLst>
          </p:cNvPr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BBC3C56-3FD6-3584-715B-2D69AF90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7DEA8A7-D3BB-F814-25C9-0DD8B3EC61E5}"/>
              </a:ext>
            </a:extLst>
          </p:cNvPr>
          <p:cNvSpPr/>
          <p:nvPr/>
        </p:nvSpPr>
        <p:spPr>
          <a:xfrm>
            <a:off x="4779564" y="5288748"/>
            <a:ext cx="8804953" cy="19858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62188A-E642-AB3A-BA60-C97463B4180B}"/>
              </a:ext>
            </a:extLst>
          </p:cNvPr>
          <p:cNvSpPr txBox="1"/>
          <p:nvPr/>
        </p:nvSpPr>
        <p:spPr>
          <a:xfrm>
            <a:off x="8346325" y="6807526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SQL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3371D4-75FB-9459-CA8A-9BABA91B35A5}"/>
              </a:ext>
            </a:extLst>
          </p:cNvPr>
          <p:cNvSpPr/>
          <p:nvPr/>
        </p:nvSpPr>
        <p:spPr>
          <a:xfrm>
            <a:off x="513033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Availability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CB194-077C-F97D-F86B-10667BD2696B}"/>
              </a:ext>
            </a:extLst>
          </p:cNvPr>
          <p:cNvSpPr/>
          <p:nvPr/>
        </p:nvSpPr>
        <p:spPr>
          <a:xfrm>
            <a:off x="513033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&amp; Recovery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1AFFFA-EAD8-BE2C-4069-3BA76D45E463}"/>
              </a:ext>
            </a:extLst>
          </p:cNvPr>
          <p:cNvSpPr/>
          <p:nvPr/>
        </p:nvSpPr>
        <p:spPr>
          <a:xfrm>
            <a:off x="513033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Managed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75880C-4269-FA71-B1F0-97B1E0900E4C}"/>
              </a:ext>
            </a:extLst>
          </p:cNvPr>
          <p:cNvSpPr/>
          <p:nvPr/>
        </p:nvSpPr>
        <p:spPr>
          <a:xfrm>
            <a:off x="1029681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Metrics &amp; Monitoring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9AF572-8B61-25FE-955C-96E6D928E0DB}"/>
              </a:ext>
            </a:extLst>
          </p:cNvPr>
          <p:cNvSpPr/>
          <p:nvPr/>
        </p:nvSpPr>
        <p:spPr>
          <a:xfrm>
            <a:off x="1029681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Automatic Upgrades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D04D59-18C8-CD40-E2D2-271B1D287729}"/>
              </a:ext>
            </a:extLst>
          </p:cNvPr>
          <p:cNvSpPr/>
          <p:nvPr/>
        </p:nvSpPr>
        <p:spPr>
          <a:xfrm>
            <a:off x="1029681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Multi-Zone Support</a:t>
            </a:r>
          </a:p>
        </p:txBody>
      </p:sp>
      <p:pic>
        <p:nvPicPr>
          <p:cNvPr id="75" name="Google Shape;397;p27">
            <a:extLst>
              <a:ext uri="{FF2B5EF4-FFF2-40B4-BE49-F238E27FC236}">
                <a16:creationId xmlns:a16="http://schemas.microsoft.com/office/drawing/2014/main" id="{10F32A54-D29B-279D-A141-CEE799306D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3630" y="5739687"/>
            <a:ext cx="996526" cy="110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C16830E-96A5-34C1-087B-B794A4EA8625}"/>
              </a:ext>
            </a:extLst>
          </p:cNvPr>
          <p:cNvCxnSpPr>
            <a:cxnSpLocks/>
            <a:stCxn id="28" idx="2"/>
            <a:endCxn id="75" idx="0"/>
          </p:cNvCxnSpPr>
          <p:nvPr/>
        </p:nvCxnSpPr>
        <p:spPr>
          <a:xfrm>
            <a:off x="9110993" y="4718873"/>
            <a:ext cx="10900" cy="1020814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5A2A6AD-4C64-D461-4A70-39AE01492488}"/>
              </a:ext>
            </a:extLst>
          </p:cNvPr>
          <p:cNvSpPr txBox="1"/>
          <p:nvPr/>
        </p:nvSpPr>
        <p:spPr>
          <a:xfrm>
            <a:off x="5662107" y="7465143"/>
            <a:ext cx="728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rgbClr val="1A40C0"/>
                </a:solidFill>
              </a:rPr>
              <a:t>Cloud SQL MySQL Full Feature List: https://</a:t>
            </a:r>
            <a:r>
              <a:rPr lang="en-IN" sz="1600" err="1">
                <a:solidFill>
                  <a:srgbClr val="1A40C0"/>
                </a:solidFill>
              </a:rPr>
              <a:t>cloud.google.com</a:t>
            </a:r>
            <a:r>
              <a:rPr lang="en-IN" sz="1600">
                <a:solidFill>
                  <a:srgbClr val="1A40C0"/>
                </a:solidFill>
              </a:rPr>
              <a:t>/</a:t>
            </a:r>
            <a:r>
              <a:rPr lang="en-IN" sz="1600" err="1">
                <a:solidFill>
                  <a:srgbClr val="1A40C0"/>
                </a:solidFill>
              </a:rPr>
              <a:t>sql</a:t>
            </a:r>
            <a:r>
              <a:rPr lang="en-IN" sz="1600">
                <a:solidFill>
                  <a:srgbClr val="1A40C0"/>
                </a:solidFill>
              </a:rPr>
              <a:t>/docs/</a:t>
            </a:r>
            <a:r>
              <a:rPr lang="en-IN" sz="1600" err="1">
                <a:solidFill>
                  <a:srgbClr val="1A40C0"/>
                </a:solidFill>
              </a:rPr>
              <a:t>features#mysql</a:t>
            </a:r>
            <a:endParaRPr lang="en-IN" sz="1600">
              <a:solidFill>
                <a:srgbClr val="1A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1" grpId="0" animBg="1"/>
      <p:bldP spid="50" grpId="0" animBg="1"/>
      <p:bldP spid="51" grpId="0" animBg="1"/>
      <p:bldP spid="66" grpId="0" animBg="1"/>
      <p:bldP spid="92" grpId="0"/>
      <p:bldP spid="40" grpId="0"/>
      <p:bldP spid="57" grpId="0" animBg="1"/>
      <p:bldP spid="61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1AAC9A-3987-16BC-B03B-F515B47B2888}"/>
              </a:ext>
            </a:extLst>
          </p:cNvPr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3321985-6D46-30E3-57BE-B94C23F0D33A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A2DBEC-10D2-BB33-0037-99117B7E8E0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37279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62" grpId="0" animBg="1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25" grpId="0" animBg="1"/>
      <p:bldP spid="29" grpId="0"/>
      <p:bldP spid="31" grpId="0" animBg="1"/>
      <p:bldP spid="32" grpId="0" animBg="1"/>
      <p:bldP spid="37" grpId="0" animBg="1"/>
      <p:bldP spid="42" grpId="0" animBg="1"/>
      <p:bldP spid="44" grpId="0"/>
      <p:bldP spid="45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4" grpId="0" animBg="1"/>
      <p:bldP spid="15" grpId="0"/>
      <p:bldP spid="36" grpId="0"/>
      <p:bldP spid="40" grpId="0" animBg="1"/>
      <p:bldP spid="93" grpId="0" animBg="1"/>
      <p:bldP spid="94" grpId="0"/>
      <p:bldP spid="105" grpId="0"/>
      <p:bldP spid="39" grpId="0" animBg="1"/>
      <p:bldP spid="3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1AAC9A-3987-16BC-B03B-F515B47B2888}"/>
              </a:ext>
            </a:extLst>
          </p:cNvPr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3321985-6D46-30E3-57BE-B94C23F0D33A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A71EAB9-52C8-2FE3-03E9-D5076E598C86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9455657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0476" y="31685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25740" y="31685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Public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40572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40572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93479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493479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8234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82341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9319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742333" y="1522887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Demo-28: GKE Workloads and Cloud SQL Public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A966F-1E6D-F352-57A5-73F65AD4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2034077"/>
            <a:ext cx="5911093" cy="2269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2D20CC-F5A6-DFFE-0C3D-FDC03CD2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3" y="4442792"/>
            <a:ext cx="5847267" cy="32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185BD-B704-3542-3B05-9DDBD03CF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F3C6F-4D85-6167-E191-09BD2619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8C758-0F47-C2F5-23A6-92895E19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5" y="1239094"/>
            <a:ext cx="6649336" cy="64448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409745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4294878" y="6218321"/>
            <a:ext cx="6650243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586883" y="6328814"/>
            <a:ext cx="609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rgbClr val="0070C0"/>
                </a:solidFill>
              </a:rPr>
              <a:t>GKE Workloads and Cloud SQL </a:t>
            </a:r>
          </a:p>
          <a:p>
            <a:pPr algn="ctr"/>
            <a:r>
              <a:rPr lang="en-US" sz="3600" b="1">
                <a:solidFill>
                  <a:srgbClr val="0070C0"/>
                </a:solidFill>
              </a:rPr>
              <a:t>Private Service Access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>
            <a:extLst>
              <a:ext uri="{FF2B5EF4-FFF2-40B4-BE49-F238E27FC236}">
                <a16:creationId xmlns:a16="http://schemas.microsoft.com/office/drawing/2014/main" id="{15ED7E50-048F-B84B-B0A1-845999AB721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6110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A6E21-8EEF-035D-57D9-73A0127FA1F5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8644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1" grpId="0"/>
      <p:bldP spid="64" grpId="0"/>
      <p:bldP spid="7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5DD0A-1428-10F2-FAF6-1A28160C00EF}"/>
              </a:ext>
            </a:extLst>
          </p:cNvPr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</a:p>
        </p:txBody>
      </p:sp>
      <p:pic>
        <p:nvPicPr>
          <p:cNvPr id="7" name="Google Shape;407;p28">
            <a:extLst>
              <a:ext uri="{FF2B5EF4-FFF2-40B4-BE49-F238E27FC236}">
                <a16:creationId xmlns:a16="http://schemas.microsoft.com/office/drawing/2014/main" id="{BADA0D2F-FB1E-BD11-7990-9E55A4DBC74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C0077-AA0F-54A9-65D8-E778AE414744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ADF1D-463D-D431-605D-5A28C0A755E6}"/>
              </a:ext>
            </a:extLst>
          </p:cNvPr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24255559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0476" y="26027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25740" y="26027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Private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3491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3491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3689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43689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2575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2575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Demo-29: GKE Workloads and Cloud SQL </a:t>
            </a:r>
          </a:p>
          <a:p>
            <a:pPr algn="ctr"/>
            <a:r>
              <a:rPr lang="en-US" b="1"/>
              <a:t>Private Service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A966F-1E6D-F352-57A5-73F65AD4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1853834"/>
            <a:ext cx="5911093" cy="2269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48CF35-424A-13A2-4E7E-A44E5A46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4231145"/>
            <a:ext cx="5905418" cy="30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53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641600" y="6218321"/>
            <a:ext cx="8927534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2953249" y="6436086"/>
            <a:ext cx="8615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GKE Workloads and Cloud SQL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Private Service Access without </a:t>
            </a:r>
            <a:r>
              <a:rPr lang="en-US" sz="3000" b="1" err="1">
                <a:solidFill>
                  <a:srgbClr val="0070C0"/>
                </a:solidFill>
              </a:rPr>
              <a:t>ExternalName</a:t>
            </a:r>
            <a:r>
              <a:rPr lang="en-US" sz="3000" b="1">
                <a:solidFill>
                  <a:srgbClr val="0070C0"/>
                </a:solidFill>
              </a:rPr>
              <a:t>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C13B-2633-FCF6-E59E-EC3EAC96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29B80FA-82B4-02F8-0141-322CEA6A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82C1B4-7A06-4D51-A142-89564105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E40F286-ECC1-6842-2257-095DFFFC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C6C4926-A471-BD46-4E15-132B1B4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>
            <a:extLst>
              <a:ext uri="{FF2B5EF4-FFF2-40B4-BE49-F238E27FC236}">
                <a16:creationId xmlns:a16="http://schemas.microsoft.com/office/drawing/2014/main" id="{15ED7E50-048F-B84B-B0A1-845999AB721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800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5" name="Google Shape;702;p35">
            <a:extLst>
              <a:ext uri="{FF2B5EF4-FFF2-40B4-BE49-F238E27FC236}">
                <a16:creationId xmlns:a16="http://schemas.microsoft.com/office/drawing/2014/main" id="{78396B4A-1808-612F-E256-18913D11B271}"/>
              </a:ext>
            </a:extLst>
          </p:cNvPr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9D734-DC3A-16D1-DEC1-2EF023148322}"/>
              </a:ext>
            </a:extLst>
          </p:cNvPr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</a:p>
        </p:txBody>
      </p:sp>
      <p:sp>
        <p:nvSpPr>
          <p:cNvPr id="31" name="Google Shape;699;p35">
            <a:extLst>
              <a:ext uri="{FF2B5EF4-FFF2-40B4-BE49-F238E27FC236}">
                <a16:creationId xmlns:a16="http://schemas.microsoft.com/office/drawing/2014/main" id="{3692F9EC-FE8D-A5E4-D761-21C3B0A3094C}"/>
              </a:ext>
            </a:extLst>
          </p:cNvPr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C47D23C8-8CCA-314B-DEFC-D9616CA5B251}"/>
              </a:ext>
            </a:extLst>
          </p:cNvPr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673;p54">
            <a:extLst>
              <a:ext uri="{FF2B5EF4-FFF2-40B4-BE49-F238E27FC236}">
                <a16:creationId xmlns:a16="http://schemas.microsoft.com/office/drawing/2014/main" id="{9029DB27-31BC-A2E1-9B15-9B04D0D65016}"/>
              </a:ext>
            </a:extLst>
          </p:cNvPr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>
            <a:extLst>
              <a:ext uri="{FF2B5EF4-FFF2-40B4-BE49-F238E27FC236}">
                <a16:creationId xmlns:a16="http://schemas.microsoft.com/office/drawing/2014/main" id="{4289EB3D-3138-71D1-7DF1-ABD1A0D9FB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>
            <a:extLst>
              <a:ext uri="{FF2B5EF4-FFF2-40B4-BE49-F238E27FC236}">
                <a16:creationId xmlns:a16="http://schemas.microsoft.com/office/drawing/2014/main" id="{296AC16C-98CD-8330-F095-6A696276EED4}"/>
              </a:ext>
            </a:extLst>
          </p:cNvPr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</a:p>
          <a:p>
            <a:pPr lvl="1">
              <a:lnSpc>
                <a:spcPct val="113333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>
            <a:extLst>
              <a:ext uri="{FF2B5EF4-FFF2-40B4-BE49-F238E27FC236}">
                <a16:creationId xmlns:a16="http://schemas.microsoft.com/office/drawing/2014/main" id="{1AA562A6-C878-7C43-D47D-C3031B1F89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E446EB-F80B-96F0-1F51-DB5BA219911A}"/>
              </a:ext>
            </a:extLst>
          </p:cNvPr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E1D618-8956-263D-E7B4-10E7F16CEC26}"/>
              </a:ext>
            </a:extLst>
          </p:cNvPr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E28FF3-E745-7786-38FE-058577EF5F26}"/>
              </a:ext>
            </a:extLst>
          </p:cNvPr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  <a:endCxn id="40" idx="1"/>
          </p:cNvCxnSpPr>
          <p:nvPr/>
        </p:nvCxnSpPr>
        <p:spPr>
          <a:xfrm flipV="1">
            <a:off x="6671733" y="4652263"/>
            <a:ext cx="2605183" cy="686180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66D15F-11D3-D378-0A44-24EABF32B4BB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FF2177-6C73-BBB2-A652-3D74F2DAA7C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5ACDB2-D1C8-80B4-337D-2A6940095A5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E2553A6-1346-BC21-09B8-E9744226326E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9D0EB-CA6C-9021-614A-A7BA2D41F711}"/>
              </a:ext>
            </a:extLst>
          </p:cNvPr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B53F34-C5A5-A15B-EA35-A9266EDDF79D}"/>
              </a:ext>
            </a:extLst>
          </p:cNvPr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</a:p>
        </p:txBody>
      </p:sp>
    </p:spTree>
    <p:extLst>
      <p:ext uri="{BB962C8B-B14F-4D97-AF65-F5344CB8AC3E}">
        <p14:creationId xmlns:p14="http://schemas.microsoft.com/office/powerpoint/2010/main" val="37964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EEC7B-FE04-C776-E121-10F4EB6D5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79627-1609-2E7D-C45F-CF9FF3F9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Kubernetes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82FFF-8B36-E065-D779-60C8B9D1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7" y="1639849"/>
            <a:ext cx="7405127" cy="553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EE700-5BFC-626B-8A2A-E5C4960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34" y="1639849"/>
            <a:ext cx="6561666" cy="2428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25BAC-A1EB-9024-7660-F44299FD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134" y="4473154"/>
            <a:ext cx="6561666" cy="11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30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0476" y="26205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25740" y="26964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76577" y="40037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1841" y="3695199"/>
            <a:ext cx="6356733" cy="13883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Application. </a:t>
            </a:r>
            <a:r>
              <a:rPr lang="en-US">
                <a:solidFill>
                  <a:srgbClr val="FFFF00"/>
                </a:solidFill>
              </a:rPr>
              <a:t>Update Cloud SQL IP </a:t>
            </a:r>
            <a:r>
              <a:rPr lang="en-US"/>
              <a:t>directly in Deployment.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76577" y="528321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91841" y="528321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4" y="113044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52865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Demo-30: GKE Workloads and Cloud SQL </a:t>
            </a:r>
          </a:p>
          <a:p>
            <a:pPr algn="ctr"/>
            <a:r>
              <a:rPr lang="en-US" b="1"/>
              <a:t>Private Service Access without External Name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71651-EFD0-2868-C087-C7E1C58F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6" y="2820822"/>
            <a:ext cx="5867613" cy="18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35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82674" y="6555596"/>
            <a:ext cx="7327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</a:p>
        </p:txBody>
      </p:sp>
    </p:spTree>
    <p:extLst>
      <p:ext uri="{BB962C8B-B14F-4D97-AF65-F5344CB8AC3E}">
        <p14:creationId xmlns:p14="http://schemas.microsoft.com/office/powerpoint/2010/main" val="17837109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3C2A9-53E3-ED7B-13C1-A782E5C32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19095-5B6C-F602-0D3C-5B14E6B0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Google GKE - File Store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845D8B-90E3-0F56-1D62-00F6F84316B4}"/>
              </a:ext>
            </a:extLst>
          </p:cNvPr>
          <p:cNvSpPr/>
          <p:nvPr/>
        </p:nvSpPr>
        <p:spPr>
          <a:xfrm>
            <a:off x="2573867" y="1048669"/>
            <a:ext cx="3770489" cy="3214450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057448-A029-83A2-D938-4899752DC171}"/>
              </a:ext>
            </a:extLst>
          </p:cNvPr>
          <p:cNvSpPr/>
          <p:nvPr/>
        </p:nvSpPr>
        <p:spPr>
          <a:xfrm>
            <a:off x="8794044" y="1048669"/>
            <a:ext cx="3770489" cy="3214450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B5618-5BD5-7624-D24C-10D18ECB868A}"/>
              </a:ext>
            </a:extLst>
          </p:cNvPr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695A-761B-6336-EF94-F9BC43C16E87}"/>
              </a:ext>
            </a:extLst>
          </p:cNvPr>
          <p:cNvSpPr txBox="1"/>
          <p:nvPr/>
        </p:nvSpPr>
        <p:spPr>
          <a:xfrm>
            <a:off x="9426222" y="1079345"/>
            <a:ext cx="2828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Google Cloud Platform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A44F-E4D8-31C8-C430-06654CE9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32" y="152273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40C80-537B-A76E-E465-D91AD9B0774D}"/>
              </a:ext>
            </a:extLst>
          </p:cNvPr>
          <p:cNvSpPr txBox="1"/>
          <p:nvPr/>
        </p:nvSpPr>
        <p:spPr>
          <a:xfrm>
            <a:off x="2750255" y="3644343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810F4-0416-F455-F23E-8ADC8D9B5914}"/>
              </a:ext>
            </a:extLst>
          </p:cNvPr>
          <p:cNvSpPr txBox="1"/>
          <p:nvPr/>
        </p:nvSpPr>
        <p:spPr>
          <a:xfrm>
            <a:off x="10215645" y="3717397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37E1BA-CD4F-5538-6B6D-F2A715B4B6E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56" y="2655894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3FA259-05E9-E55E-304F-96A71C5B48F1}"/>
              </a:ext>
            </a:extLst>
          </p:cNvPr>
          <p:cNvSpPr/>
          <p:nvPr/>
        </p:nvSpPr>
        <p:spPr>
          <a:xfrm>
            <a:off x="272097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Google </a:t>
            </a:r>
            <a:r>
              <a:rPr lang="en-IN" sz="2800" err="1"/>
              <a:t>Filestore</a:t>
            </a:r>
            <a:r>
              <a:rPr lang="en-IN" sz="2800"/>
              <a:t> is a </a:t>
            </a:r>
            <a:r>
              <a:rPr lang="en-IN" sz="2800">
                <a:solidFill>
                  <a:srgbClr val="FFFF00"/>
                </a:solidFill>
              </a:rPr>
              <a:t>managed file storage service </a:t>
            </a:r>
            <a:r>
              <a:rPr lang="en-IN" sz="2800"/>
              <a:t>for applications that </a:t>
            </a:r>
            <a:r>
              <a:rPr lang="en-IN" sz="2800">
                <a:solidFill>
                  <a:srgbClr val="00B050"/>
                </a:solidFill>
              </a:rPr>
              <a:t>require a shared file system interface for data</a:t>
            </a:r>
            <a:r>
              <a:rPr lang="en-IN" sz="280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A8B2CA-1D58-8AF9-1757-0DC2FB3286E4}"/>
              </a:ext>
            </a:extLst>
          </p:cNvPr>
          <p:cNvSpPr/>
          <p:nvPr/>
        </p:nvSpPr>
        <p:spPr>
          <a:xfrm>
            <a:off x="7745343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A </a:t>
            </a:r>
            <a:r>
              <a:rPr lang="en-IN" sz="2800" err="1"/>
              <a:t>Filestore</a:t>
            </a:r>
            <a:r>
              <a:rPr lang="en-IN" sz="2800"/>
              <a:t> instance is a </a:t>
            </a:r>
            <a:r>
              <a:rPr lang="en-IN" sz="2800">
                <a:solidFill>
                  <a:srgbClr val="00B050"/>
                </a:solidFill>
              </a:rPr>
              <a:t>fully managed </a:t>
            </a:r>
            <a:r>
              <a:rPr lang="en-IN" sz="2800">
                <a:solidFill>
                  <a:srgbClr val="FFFF00"/>
                </a:solidFill>
              </a:rPr>
              <a:t>network-attached storage (NAS) system </a:t>
            </a:r>
            <a:r>
              <a:rPr lang="en-IN" sz="2800"/>
              <a:t>we can use with our GKE instances.</a:t>
            </a:r>
            <a:endParaRPr lang="en-US" sz="2800"/>
          </a:p>
        </p:txBody>
      </p:sp>
      <p:pic>
        <p:nvPicPr>
          <p:cNvPr id="3" name="Google Shape;414;p28">
            <a:extLst>
              <a:ext uri="{FF2B5EF4-FFF2-40B4-BE49-F238E27FC236}">
                <a16:creationId xmlns:a16="http://schemas.microsoft.com/office/drawing/2014/main" id="{026EBFCF-9234-5BA4-4A70-75815F888C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406" y="1880143"/>
            <a:ext cx="2195753" cy="175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428C521-50AC-9212-0BBB-4885FE92F3DB}"/>
              </a:ext>
            </a:extLst>
          </p:cNvPr>
          <p:cNvSpPr/>
          <p:nvPr/>
        </p:nvSpPr>
        <p:spPr>
          <a:xfrm>
            <a:off x="272097" y="5765949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GKE provides a way for us to automatically deploy and manage the </a:t>
            </a:r>
            <a:r>
              <a:rPr lang="en-IN" sz="2800">
                <a:solidFill>
                  <a:srgbClr val="FFFF00"/>
                </a:solidFill>
              </a:rPr>
              <a:t>Kubernetes </a:t>
            </a:r>
            <a:r>
              <a:rPr lang="en-IN" sz="2800" err="1">
                <a:solidFill>
                  <a:srgbClr val="FFFF00"/>
                </a:solidFill>
              </a:rPr>
              <a:t>Filestore</a:t>
            </a:r>
            <a:r>
              <a:rPr lang="en-IN" sz="2800">
                <a:solidFill>
                  <a:srgbClr val="FFFF00"/>
                </a:solidFill>
              </a:rPr>
              <a:t> CSI driver </a:t>
            </a:r>
            <a:r>
              <a:rPr lang="en-IN" sz="2800"/>
              <a:t>in our clusters.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6199883-2BE9-AC38-7099-8C67A5BA1A06}"/>
              </a:ext>
            </a:extLst>
          </p:cNvPr>
          <p:cNvSpPr/>
          <p:nvPr/>
        </p:nvSpPr>
        <p:spPr>
          <a:xfrm>
            <a:off x="7743015" y="5784734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err="1"/>
              <a:t>Filestore</a:t>
            </a:r>
            <a:r>
              <a:rPr lang="en-IN" sz="2800"/>
              <a:t> CSI driver is </a:t>
            </a:r>
            <a:r>
              <a:rPr lang="en-IN" sz="2800">
                <a:solidFill>
                  <a:srgbClr val="FFFF00"/>
                </a:solidFill>
              </a:rPr>
              <a:t>enabled by default </a:t>
            </a:r>
            <a:r>
              <a:rPr lang="en-IN" sz="2800"/>
              <a:t>in Autopilot clusters.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B83604-B06D-45EF-2871-834899B53048}"/>
              </a:ext>
            </a:extLst>
          </p:cNvPr>
          <p:cNvSpPr/>
          <p:nvPr/>
        </p:nvSpPr>
        <p:spPr>
          <a:xfrm>
            <a:off x="272097" y="7040748"/>
            <a:ext cx="14086206" cy="65140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We can use </a:t>
            </a:r>
            <a:r>
              <a:rPr lang="en-IN" sz="2800">
                <a:solidFill>
                  <a:srgbClr val="FFFF00"/>
                </a:solidFill>
              </a:rPr>
              <a:t>volume snapshots  and volume expansion </a:t>
            </a:r>
            <a:r>
              <a:rPr lang="en-IN" sz="2800"/>
              <a:t>with the </a:t>
            </a:r>
            <a:r>
              <a:rPr lang="en-IN" sz="2800" err="1"/>
              <a:t>Filestore</a:t>
            </a:r>
            <a:r>
              <a:rPr lang="en-IN" sz="2800"/>
              <a:t> CSI driver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5EBCD-ECF0-27FE-5C45-7892C0A17548}"/>
              </a:ext>
            </a:extLst>
          </p:cNvPr>
          <p:cNvSpPr txBox="1"/>
          <p:nvPr/>
        </p:nvSpPr>
        <p:spPr>
          <a:xfrm>
            <a:off x="7015772" y="1551384"/>
            <a:ext cx="138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File Store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CSI Driver</a:t>
            </a:r>
          </a:p>
        </p:txBody>
      </p:sp>
    </p:spTree>
    <p:extLst>
      <p:ext uri="{BB962C8B-B14F-4D97-AF65-F5344CB8AC3E}">
        <p14:creationId xmlns:p14="http://schemas.microsoft.com/office/powerpoint/2010/main" val="7620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04012-4CA5-6BE8-2F86-A586FE848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A30C4-972E-7A55-6077-1A6AD494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1DBFF-FCEC-854F-BE2C-1F14082E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79" y="1852812"/>
            <a:ext cx="13522599" cy="4523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29349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B0B39B-21DF-BA4C-9635-A9E4475B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E49FC-8B69-23B2-526E-827B9504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File Store CSI Driver Enablement in GKE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71B5-62FF-BF1B-AD8D-2F80BE36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39094"/>
            <a:ext cx="7772400" cy="607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60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A158E-3EEA-C50C-A4B8-4EC937CF1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1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standard-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standard</a:t>
            </a:r>
            <a:r>
              <a:rPr lang="en-US" sz="2600"/>
              <a:t>)</a:t>
            </a:r>
            <a:endParaRPr lang="en-IN" sz="2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3818287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premium-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premium</a:t>
            </a:r>
            <a:r>
              <a:rPr lang="en-IN" sz="2600"/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4673599" y="880328"/>
            <a:ext cx="5283200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File Store</a:t>
            </a:r>
          </a:p>
          <a:p>
            <a:pPr algn="ctr"/>
            <a:r>
              <a:rPr lang="en-US" sz="3000"/>
              <a:t>Default Storage Class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365A00-D4DE-CEEC-C5B9-B1D7680B34FD}"/>
              </a:ext>
            </a:extLst>
          </p:cNvPr>
          <p:cNvSpPr/>
          <p:nvPr/>
        </p:nvSpPr>
        <p:spPr>
          <a:xfrm>
            <a:off x="7494510" y="2584349"/>
            <a:ext cx="3308808" cy="13998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500"/>
              <a:t>(</a:t>
            </a:r>
            <a:r>
              <a:rPr lang="en-IN" sz="2500"/>
              <a:t>tier=</a:t>
            </a:r>
            <a:r>
              <a:rPr lang="en-IN" sz="2500">
                <a:solidFill>
                  <a:srgbClr val="FFFF00"/>
                </a:solidFill>
              </a:rPr>
              <a:t>enterprise</a:t>
            </a:r>
            <a:r>
              <a:rPr lang="en-US" sz="2500"/>
              <a:t>)</a:t>
            </a:r>
            <a:endParaRPr lang="en-IN" sz="25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A8A287-1515-F429-AC71-9E92D2A247DD}"/>
              </a:ext>
            </a:extLst>
          </p:cNvPr>
          <p:cNvSpPr/>
          <p:nvPr/>
        </p:nvSpPr>
        <p:spPr>
          <a:xfrm>
            <a:off x="11170733" y="1646254"/>
            <a:ext cx="3459666" cy="30781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multishare</a:t>
            </a:r>
            <a:r>
              <a:rPr lang="en-US" sz="2600"/>
              <a:t>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000"/>
              <a:t>(</a:t>
            </a:r>
            <a:r>
              <a:rPr lang="en-IN" sz="2000"/>
              <a:t>tier=</a:t>
            </a:r>
            <a:r>
              <a:rPr lang="en-IN" sz="2000">
                <a:solidFill>
                  <a:srgbClr val="FFFF00"/>
                </a:solidFill>
              </a:rPr>
              <a:t>enterprise</a:t>
            </a:r>
            <a:r>
              <a:rPr lang="en-IN" sz="2000"/>
              <a:t>)</a:t>
            </a:r>
          </a:p>
          <a:p>
            <a:pPr algn="ctr"/>
            <a:r>
              <a:rPr lang="en-IN" sz="2000"/>
              <a:t>(</a:t>
            </a:r>
            <a:r>
              <a:rPr lang="en-IN" sz="2000" err="1"/>
              <a:t>multishare</a:t>
            </a:r>
            <a:r>
              <a:rPr lang="en-IN" sz="2000"/>
              <a:t>=</a:t>
            </a:r>
            <a:r>
              <a:rPr lang="en-IN" sz="2000">
                <a:solidFill>
                  <a:srgbClr val="FFFF00"/>
                </a:solidFill>
              </a:rPr>
              <a:t>true</a:t>
            </a:r>
            <a:r>
              <a:rPr lang="en-IN" sz="2000"/>
              <a:t>)</a:t>
            </a:r>
          </a:p>
          <a:p>
            <a:pPr algn="ctr"/>
            <a:r>
              <a:rPr lang="en-IN"/>
              <a:t>(instance-</a:t>
            </a:r>
            <a:r>
              <a:rPr lang="en-IN" err="1"/>
              <a:t>storageclass</a:t>
            </a:r>
            <a:r>
              <a:rPr lang="en-IN"/>
              <a:t>-label=</a:t>
            </a:r>
            <a:r>
              <a:rPr lang="en-IN">
                <a:solidFill>
                  <a:srgbClr val="FFFF00"/>
                </a:solidFill>
              </a:rPr>
              <a:t>enterprise-</a:t>
            </a:r>
            <a:r>
              <a:rPr lang="en-IN" err="1">
                <a:solidFill>
                  <a:srgbClr val="FFFF00"/>
                </a:solidFill>
              </a:rPr>
              <a:t>multishare</a:t>
            </a:r>
            <a:r>
              <a:rPr lang="en-IN">
                <a:solidFill>
                  <a:srgbClr val="FFFF00"/>
                </a:solidFill>
              </a:rPr>
              <a:t>-</a:t>
            </a:r>
            <a:r>
              <a:rPr lang="en-IN" err="1">
                <a:solidFill>
                  <a:srgbClr val="FFFF00"/>
                </a:solidFill>
              </a:rPr>
              <a:t>rwx</a:t>
            </a:r>
            <a:r>
              <a:rPr lang="en-IN"/>
              <a:t>)</a:t>
            </a:r>
          </a:p>
          <a:p>
            <a:pPr algn="ctr"/>
            <a:endParaRPr lang="en-IN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D549D-DC3D-6CF7-7B59-1371BAD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4892238"/>
            <a:ext cx="14390757" cy="26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805D9-61B4-9931-8E22-25FA1E97F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30E19-E91F-276C-62A4-98D099BE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Default Storage Class - Storage Tier 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FD8AB-4F50-A3E4-2628-73395A7C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33" y="1064039"/>
            <a:ext cx="10964334" cy="66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33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B31C0-791B-49EE-F85C-600FCD06F9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6B395-BD0E-F011-4311-6F794F26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Storage Class - Storage Tier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A95FE-6288-07EA-2ADA-3A5701FB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156351"/>
            <a:ext cx="14184085" cy="65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712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GFS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17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76" grpId="0" animBg="1"/>
      <p:bldP spid="78" grpId="0" animBg="1"/>
      <p:bldP spid="59" grpId="0" animBg="1"/>
      <p:bldP spid="60" grpId="0" animBg="1"/>
      <p:bldP spid="3" grpId="0" animBg="1"/>
      <p:bldP spid="4" grpId="0" animBg="1"/>
      <p:bldP spid="3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394" y="4199204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814" y="2951025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204" y="412808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700613" y="5074187"/>
            <a:ext cx="24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5432734" y="3524847"/>
            <a:ext cx="1450294" cy="108149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0026" y="4150323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 flipV="1">
            <a:off x="814374" y="4606345"/>
            <a:ext cx="3661830" cy="1178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814374" y="4229019"/>
            <a:ext cx="314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rgbClr val="138CC4"/>
                </a:solidFill>
              </a:rPr>
              <a:t>http://&lt;LB-IP&gt;/</a:t>
            </a:r>
            <a:r>
              <a:rPr lang="en-IN" sz="1600" err="1">
                <a:solidFill>
                  <a:srgbClr val="138CC4"/>
                </a:solidFill>
              </a:rPr>
              <a:t>filestore</a:t>
            </a:r>
            <a:r>
              <a:rPr lang="en-IN" sz="16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0251091" y="4957968"/>
            <a:ext cx="4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722181" y="2677546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138CC4"/>
                </a:solidFill>
              </a:rPr>
              <a:t>GKE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969498" y="613299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69508" y="3762872"/>
            <a:ext cx="1526110" cy="1680648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29791" y="419742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567742" y="494508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PVC</a:t>
            </a:r>
          </a:p>
        </p:txBody>
      </p: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444319" y="3762871"/>
            <a:ext cx="7418" cy="4363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603344"/>
            <a:ext cx="796757" cy="178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cxnSpLocks/>
            <a:stCxn id="22" idx="3"/>
            <a:endCxn id="76" idx="1"/>
          </p:cNvCxnSpPr>
          <p:nvPr/>
        </p:nvCxnSpPr>
        <p:spPr>
          <a:xfrm flipV="1">
            <a:off x="10850244" y="4603196"/>
            <a:ext cx="1719264" cy="193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 to any pod will serve the same content from </a:t>
            </a:r>
            <a:r>
              <a:rPr lang="en-US">
                <a:solidFill>
                  <a:srgbClr val="FFFF00"/>
                </a:solidFill>
              </a:rPr>
              <a:t>GCP File Store </a:t>
            </a:r>
            <a:r>
              <a:rPr lang="en-US"/>
              <a:t>File system (Context: </a:t>
            </a:r>
            <a:r>
              <a:rPr lang="en-US">
                <a:solidFill>
                  <a:srgbClr val="FFFF00"/>
                </a:solidFill>
              </a:rPr>
              <a:t>/</a:t>
            </a:r>
            <a:r>
              <a:rPr lang="en-US" err="1">
                <a:solidFill>
                  <a:srgbClr val="FFFF00"/>
                </a:solidFill>
              </a:rPr>
              <a:t>filestore</a:t>
            </a:r>
            <a:r>
              <a:rPr lang="en-US">
                <a:solidFill>
                  <a:srgbClr val="FFFF00"/>
                </a:solidFill>
              </a:rPr>
              <a:t>/myapp1.txt</a:t>
            </a:r>
            <a:r>
              <a:rPr lang="en-US"/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2DB3938A-FCBD-DFC9-9C4F-232BDDE5CC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83429" y="1401388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0;p23">
            <a:extLst>
              <a:ext uri="{FF2B5EF4-FFF2-40B4-BE49-F238E27FC236}">
                <a16:creationId xmlns:a16="http://schemas.microsoft.com/office/drawing/2014/main" id="{5D1F770B-C12D-A987-025B-36037B4930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29408" y="1554431"/>
            <a:ext cx="851840" cy="90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5599FC-F97B-05E9-9E1E-095CB188E3DE}"/>
              </a:ext>
            </a:extLst>
          </p:cNvPr>
          <p:cNvCxnSpPr>
            <a:stCxn id="29" idx="3"/>
            <a:endCxn id="79" idx="1"/>
          </p:cNvCxnSpPr>
          <p:nvPr/>
        </p:nvCxnSpPr>
        <p:spPr>
          <a:xfrm>
            <a:off x="5432734" y="4606345"/>
            <a:ext cx="1379623" cy="1007069"/>
          </a:xfrm>
          <a:prstGeom prst="bentConnector3">
            <a:avLst>
              <a:gd name="adj1" fmla="val 5245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58070E-E29A-5951-ED31-C2136DE498E0}"/>
              </a:ext>
            </a:extLst>
          </p:cNvPr>
          <p:cNvCxnSpPr>
            <a:stCxn id="29" idx="3"/>
            <a:endCxn id="77" idx="1"/>
          </p:cNvCxnSpPr>
          <p:nvPr/>
        </p:nvCxnSpPr>
        <p:spPr>
          <a:xfrm flipV="1">
            <a:off x="5432734" y="4589654"/>
            <a:ext cx="1430757" cy="166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24FBC0C-65EA-C438-93E4-427E7545E5AE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10784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202C23A-7EDA-A0F5-F86D-69C3EF9A0E1E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603344"/>
            <a:ext cx="657749" cy="10100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397924-E55A-5793-CE63-808A60F74D4B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>
            <a:off x="7823176" y="4589654"/>
            <a:ext cx="606615" cy="13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D91B53-E2D0-2EE1-CD46-C4832A05BA72}"/>
              </a:ext>
            </a:extLst>
          </p:cNvPr>
          <p:cNvSpPr txBox="1"/>
          <p:nvPr/>
        </p:nvSpPr>
        <p:spPr>
          <a:xfrm>
            <a:off x="12706933" y="4986369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58" name="Google Shape;414;p28">
            <a:extLst>
              <a:ext uri="{FF2B5EF4-FFF2-40B4-BE49-F238E27FC236}">
                <a16:creationId xmlns:a16="http://schemas.microsoft.com/office/drawing/2014/main" id="{4F47566C-75BD-1417-AA13-BD524498D16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792781" y="3988830"/>
            <a:ext cx="1135595" cy="956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9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76" grpId="0" animBg="1"/>
      <p:bldP spid="82" grpId="0"/>
      <p:bldP spid="83" grpId="0" animBg="1"/>
      <p:bldP spid="96" grpId="0" animBg="1"/>
      <p:bldP spid="51" grpId="0" animBg="1"/>
      <p:bldP spid="51" grpId="1" animBg="1"/>
      <p:bldP spid="52" grpId="0" animBg="1"/>
      <p:bldP spid="5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84703" y="273154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99967" y="273154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rwx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84703" y="362015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99967" y="362015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50804" y="449775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66068" y="449775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50804" y="538636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66068" y="538636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Demo-31</a:t>
            </a:r>
            <a:r>
              <a:rPr lang="en-US"/>
              <a:t>: Use Default Storage Class standard-</a:t>
            </a:r>
            <a:r>
              <a:rPr lang="en-US" err="1"/>
              <a:t>rwx</a:t>
            </a:r>
            <a:r>
              <a:rPr lang="en-US"/>
              <a:t> with </a:t>
            </a:r>
          </a:p>
          <a:p>
            <a:pPr algn="ctr"/>
            <a:r>
              <a:rPr lang="en-US"/>
              <a:t>Dynamic Provisioning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54F32-8666-38FB-A1DC-723235E0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9" y="2843233"/>
            <a:ext cx="5459081" cy="25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64561" y="6555596"/>
            <a:ext cx="7363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</a:p>
        </p:txBody>
      </p:sp>
    </p:spTree>
    <p:extLst>
      <p:ext uri="{BB962C8B-B14F-4D97-AF65-F5344CB8AC3E}">
        <p14:creationId xmlns:p14="http://schemas.microsoft.com/office/powerpoint/2010/main" val="1257493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8A05F9-E79C-2430-296D-E5B9A585C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4DBAE-B278-3684-F8B9-7BBBA880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CSI Driver - Storage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612C4-8623-C970-8FD1-9CA42DB1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40173"/>
            <a:ext cx="11223172" cy="6327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B85ED-86C3-5C34-C5D4-660B7A723433}"/>
              </a:ext>
            </a:extLst>
          </p:cNvPr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Reference: 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037E9-A565-DD00-954A-2125EE427CE5}"/>
              </a:ext>
            </a:extLst>
          </p:cNvPr>
          <p:cNvSpPr txBox="1"/>
          <p:nvPr/>
        </p:nvSpPr>
        <p:spPr>
          <a:xfrm>
            <a:off x="1765520" y="2692128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13E94-7E8C-2BEE-D3A2-2B4F865DEBDF}"/>
              </a:ext>
            </a:extLst>
          </p:cNvPr>
          <p:cNvSpPr txBox="1"/>
          <p:nvPr/>
        </p:nvSpPr>
        <p:spPr>
          <a:xfrm>
            <a:off x="1752824" y="3561165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Premium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93CEA-B171-F926-DEEA-01BCDA79999D}"/>
              </a:ext>
            </a:extLst>
          </p:cNvPr>
          <p:cNvSpPr txBox="1"/>
          <p:nvPr/>
        </p:nvSpPr>
        <p:spPr>
          <a:xfrm>
            <a:off x="1752824" y="4429732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9FFE8-2F49-FE82-A5A5-175992815757}"/>
              </a:ext>
            </a:extLst>
          </p:cNvPr>
          <p:cNvSpPr txBox="1"/>
          <p:nvPr/>
        </p:nvSpPr>
        <p:spPr>
          <a:xfrm>
            <a:off x="1765520" y="5896863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31663469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9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BD8A04-572F-CB14-8244-5AE7AA254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BB2E1F-D343-13B0-3F7F-54355141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86B6C-F1D8-9E3E-6AE2-3AA68943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0" y="1152550"/>
            <a:ext cx="11688896" cy="63352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249125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82F5BC-584E-948C-B590-D42D13C7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1F372-3AF7-3B54-AC9A-BDA8D486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- Custom Storage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D786D-94EB-D74B-03DA-8D0B61C5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22" y="1239094"/>
            <a:ext cx="10753310" cy="6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271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IN" err="1">
                <a:solidFill>
                  <a:srgbClr val="00B050"/>
                </a:solidFill>
              </a:rPr>
              <a:t>filestore</a:t>
            </a:r>
            <a:r>
              <a:rPr lang="en-IN">
                <a:solidFill>
                  <a:srgbClr val="00B050"/>
                </a:solidFill>
              </a:rPr>
              <a:t>-storage-class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84703" y="56872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99967" y="56872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384703" y="65758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099967" y="65758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Demo-32</a:t>
            </a:r>
            <a:r>
              <a:rPr lang="en-US"/>
              <a:t>: Use Custom Storage Class standard-</a:t>
            </a:r>
            <a:r>
              <a:rPr lang="en-US" err="1"/>
              <a:t>rwx</a:t>
            </a:r>
            <a:r>
              <a:rPr lang="en-US"/>
              <a:t> with </a:t>
            </a:r>
          </a:p>
          <a:p>
            <a:pPr algn="ctr"/>
            <a:r>
              <a:rPr lang="en-US"/>
              <a:t>Dynamic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3FAEF-A3EB-EC53-91C0-3A6FAF25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0" y="2679700"/>
            <a:ext cx="5786804" cy="32695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>
                <a:solidFill>
                  <a:schemeClr val="bg1"/>
                </a:solidFill>
              </a:rPr>
              <a:t> Storage Class for File Store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DD6AB0-6B84-24E6-445D-41E535FAD98F}"/>
              </a:ext>
            </a:extLst>
          </p:cNvPr>
          <p:cNvSpPr/>
          <p:nvPr/>
        </p:nvSpPr>
        <p:spPr>
          <a:xfrm>
            <a:off x="468086" y="3526971"/>
            <a:ext cx="4626428" cy="92528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6" grpId="0" animBg="1"/>
      <p:bldP spid="7" grpId="0" animBg="1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940378-616B-8327-280E-D7224092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1C202A-3DF6-7E59-9173-E02AB943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845D3B-1A03-1050-AE13-75160ED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48D5579-DC6F-A97B-6CF3-29F3FE78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>
            <a:extLst>
              <a:ext uri="{FF2B5EF4-FFF2-40B4-BE49-F238E27FC236}">
                <a16:creationId xmlns:a16="http://schemas.microsoft.com/office/drawing/2014/main" id="{769B0BF6-A4FC-B7E5-1642-46CE3C1020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651425" y="6779369"/>
            <a:ext cx="7789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Implement Volume Snapshot &amp; Volume Restore</a:t>
            </a:r>
          </a:p>
        </p:txBody>
      </p:sp>
    </p:spTree>
    <p:extLst>
      <p:ext uri="{BB962C8B-B14F-4D97-AF65-F5344CB8AC3E}">
        <p14:creationId xmlns:p14="http://schemas.microsoft.com/office/powerpoint/2010/main" val="4480312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55239" y="4065488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749547" y="4927896"/>
            <a:ext cx="1390380" cy="1532107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2D2FFF-D029-2D1F-1D10-BA59150C11F0}"/>
              </a:ext>
            </a:extLst>
          </p:cNvPr>
          <p:cNvSpPr/>
          <p:nvPr/>
        </p:nvSpPr>
        <p:spPr>
          <a:xfrm>
            <a:off x="321069" y="922787"/>
            <a:ext cx="2692354" cy="718983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A44C94-A09A-A9D1-BDD0-E6ECE5E41B43}"/>
              </a:ext>
            </a:extLst>
          </p:cNvPr>
          <p:cNvSpPr/>
          <p:nvPr/>
        </p:nvSpPr>
        <p:spPr>
          <a:xfrm>
            <a:off x="76533" y="2931361"/>
            <a:ext cx="4030504" cy="737912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Same as Demo-31</a:t>
            </a:r>
          </a:p>
        </p:txBody>
      </p:sp>
    </p:spTree>
    <p:extLst>
      <p:ext uri="{BB962C8B-B14F-4D97-AF65-F5344CB8AC3E}">
        <p14:creationId xmlns:p14="http://schemas.microsoft.com/office/powerpoint/2010/main" val="24658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687" y="46804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205680" y="2763280"/>
            <a:ext cx="269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350346" y="5521762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533157"/>
            <a:ext cx="2511983" cy="1303404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58300" y="4342400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68" idx="2"/>
            <a:endCxn id="23" idx="1"/>
          </p:cNvCxnSpPr>
          <p:nvPr/>
        </p:nvCxnSpPr>
        <p:spPr>
          <a:xfrm rot="5400000">
            <a:off x="6500189" y="2325167"/>
            <a:ext cx="2076461" cy="3102054"/>
          </a:xfrm>
          <a:prstGeom prst="bentConnector4">
            <a:avLst>
              <a:gd name="adj1" fmla="val 13489"/>
              <a:gd name="adj2" fmla="val 1073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CB7D3-ACAF-BF68-DA7A-1E8D0BEFC836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333118-C33E-8AFC-2F01-B798E7D9A114}"/>
              </a:ext>
            </a:extLst>
          </p:cNvPr>
          <p:cNvSpPr/>
          <p:nvPr/>
        </p:nvSpPr>
        <p:spPr>
          <a:xfrm>
            <a:off x="68031" y="3132612"/>
            <a:ext cx="3932710" cy="1904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myapp1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F9F4E38-BD43-8610-7A11-A4CEBACDC5F5}"/>
              </a:ext>
            </a:extLst>
          </p:cNvPr>
          <p:cNvSpPr/>
          <p:nvPr/>
        </p:nvSpPr>
        <p:spPr>
          <a:xfrm>
            <a:off x="10540520" y="3548171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E8D899-54E1-6E5C-0D82-49D75FC371B3}"/>
              </a:ext>
            </a:extLst>
          </p:cNvPr>
          <p:cNvSpPr/>
          <p:nvPr/>
        </p:nvSpPr>
        <p:spPr>
          <a:xfrm>
            <a:off x="6839829" y="3548172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BBA35E-92DB-0B46-AE1B-088ACA7F049C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rot="10800000">
            <a:off x="6799239" y="4914425"/>
            <a:ext cx="1342449" cy="245914"/>
          </a:xfrm>
          <a:prstGeom prst="bentConnector3">
            <a:avLst>
              <a:gd name="adj1" fmla="val 67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D56509-C9B1-0D49-1474-127DC476803B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860862" y="3818122"/>
            <a:ext cx="6796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6E7E6DE-30C9-9D19-B7B6-3D0A0E5DC824}"/>
              </a:ext>
            </a:extLst>
          </p:cNvPr>
          <p:cNvCxnSpPr>
            <a:stCxn id="21" idx="1"/>
            <a:endCxn id="23" idx="0"/>
          </p:cNvCxnSpPr>
          <p:nvPr/>
        </p:nvCxnSpPr>
        <p:spPr>
          <a:xfrm rot="10800000" flipV="1">
            <a:off x="6393315" y="3818122"/>
            <a:ext cx="446514" cy="6903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Restore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myapp2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75339B7-0007-DEEE-86AC-93596D938028}"/>
              </a:ext>
            </a:extLst>
          </p:cNvPr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66025-5089-1D98-D9D0-1C469316D7C8}"/>
              </a:ext>
            </a:extLst>
          </p:cNvPr>
          <p:cNvSpPr/>
          <p:nvPr/>
        </p:nvSpPr>
        <p:spPr>
          <a:xfrm>
            <a:off x="98637" y="3000720"/>
            <a:ext cx="3932710" cy="246776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Volume Restore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myapp2 from  myapp1 Volume Snapshot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15F7AC-2EFA-8C86-BA60-0DD6826DFB08}"/>
              </a:ext>
            </a:extLst>
          </p:cNvPr>
          <p:cNvSpPr/>
          <p:nvPr/>
        </p:nvSpPr>
        <p:spPr>
          <a:xfrm>
            <a:off x="11238984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986F04-9BD7-4F3C-FDFB-7EC1A0082B21}"/>
              </a:ext>
            </a:extLst>
          </p:cNvPr>
          <p:cNvSpPr/>
          <p:nvPr/>
        </p:nvSpPr>
        <p:spPr>
          <a:xfrm>
            <a:off x="7937848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Datasource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0766C8-26C8-A604-ADD9-851423551D2F}"/>
              </a:ext>
            </a:extLst>
          </p:cNvPr>
          <p:cNvCxnSpPr>
            <a:stCxn id="21" idx="1"/>
            <a:endCxn id="23" idx="3"/>
          </p:cNvCxnSpPr>
          <p:nvPr/>
        </p:nvCxnSpPr>
        <p:spPr>
          <a:xfrm flipH="1" flipV="1">
            <a:off x="6799238" y="4914425"/>
            <a:ext cx="1138610" cy="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C0C429-3B4E-72D8-BD85-1293209880AC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10361536" y="4915482"/>
            <a:ext cx="877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s for Sample App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Implement </a:t>
            </a:r>
            <a:r>
              <a:rPr lang="en-US">
                <a:solidFill>
                  <a:srgbClr val="FFFF00"/>
                </a:solidFill>
              </a:rPr>
              <a:t>Volume Restore </a:t>
            </a:r>
            <a:r>
              <a:rPr lang="en-US"/>
              <a:t>using Snapshot and Test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40475" y="63345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Demo-33</a:t>
            </a:r>
            <a:r>
              <a:rPr lang="en-US"/>
              <a:t>: Volume Snapshots and Volume Restore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Deploy Sample App (same as Demo-31)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CF33-F62F-CB89-334F-1906931E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0" y="1819627"/>
            <a:ext cx="5791200" cy="52451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FD91AE-B019-E76F-6695-00BBE328542F}"/>
              </a:ext>
            </a:extLst>
          </p:cNvPr>
          <p:cNvSpPr/>
          <p:nvPr/>
        </p:nvSpPr>
        <p:spPr>
          <a:xfrm>
            <a:off x="530578" y="2269067"/>
            <a:ext cx="4086578" cy="1845733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98CAC5-C5E5-895A-E6DF-CF02963874AE}"/>
              </a:ext>
            </a:extLst>
          </p:cNvPr>
          <p:cNvSpPr/>
          <p:nvPr/>
        </p:nvSpPr>
        <p:spPr>
          <a:xfrm>
            <a:off x="530578" y="4272403"/>
            <a:ext cx="4447822" cy="1125046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E28064-04A8-D5C2-B261-0F6B9FEF127B}"/>
              </a:ext>
            </a:extLst>
          </p:cNvPr>
          <p:cNvSpPr/>
          <p:nvPr/>
        </p:nvSpPr>
        <p:spPr>
          <a:xfrm>
            <a:off x="530577" y="5511962"/>
            <a:ext cx="5276913" cy="1456989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81170FB-E8CD-E003-496E-58F763AF250E}"/>
              </a:ext>
            </a:extLst>
          </p:cNvPr>
          <p:cNvCxnSpPr>
            <a:endCxn id="6" idx="2"/>
          </p:cNvCxnSpPr>
          <p:nvPr/>
        </p:nvCxnSpPr>
        <p:spPr>
          <a:xfrm>
            <a:off x="4617155" y="3206044"/>
            <a:ext cx="1701447" cy="223015"/>
          </a:xfrm>
          <a:prstGeom prst="bentConnector3">
            <a:avLst>
              <a:gd name="adj1" fmla="val 8981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9BFF24A-0A0D-6A37-7B15-8231EE1C21ED}"/>
              </a:ext>
            </a:extLst>
          </p:cNvPr>
          <p:cNvCxnSpPr>
            <a:stCxn id="15" idx="3"/>
            <a:endCxn id="8" idx="2"/>
          </p:cNvCxnSpPr>
          <p:nvPr/>
        </p:nvCxnSpPr>
        <p:spPr>
          <a:xfrm flipV="1">
            <a:off x="4978400" y="4306656"/>
            <a:ext cx="1340202" cy="528270"/>
          </a:xfrm>
          <a:prstGeom prst="bentConnector3">
            <a:avLst>
              <a:gd name="adj1" fmla="val 845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138DA2A-6F57-F9F6-8AA4-C61A6A3C951D}"/>
              </a:ext>
            </a:extLst>
          </p:cNvPr>
          <p:cNvCxnSpPr>
            <a:stCxn id="16" idx="3"/>
            <a:endCxn id="10" idx="4"/>
          </p:cNvCxnSpPr>
          <p:nvPr/>
        </p:nvCxnSpPr>
        <p:spPr>
          <a:xfrm flipV="1">
            <a:off x="5807490" y="5580860"/>
            <a:ext cx="1271276" cy="65959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83562" y="6697537"/>
            <a:ext cx="376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What is Ingress ?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085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C7B7F9-2D43-6451-25EA-27344C07C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DB5C1F-E208-8FB4-6BF5-DCFF45E3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Layers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1EC46D-01EF-D1AE-136B-6E005F03BCB4}"/>
              </a:ext>
            </a:extLst>
          </p:cNvPr>
          <p:cNvSpPr/>
          <p:nvPr/>
        </p:nvSpPr>
        <p:spPr>
          <a:xfrm>
            <a:off x="791110" y="1921267"/>
            <a:ext cx="4654193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L4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54DA31-8014-2687-5DFA-8FBCB514DFA0}"/>
              </a:ext>
            </a:extLst>
          </p:cNvPr>
          <p:cNvSpPr/>
          <p:nvPr/>
        </p:nvSpPr>
        <p:spPr>
          <a:xfrm>
            <a:off x="791110" y="5042898"/>
            <a:ext cx="4654193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L7 Layer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90083-174D-B00D-6013-DE7A5AE6AA33}"/>
              </a:ext>
            </a:extLst>
          </p:cNvPr>
          <p:cNvSpPr/>
          <p:nvPr/>
        </p:nvSpPr>
        <p:spPr>
          <a:xfrm>
            <a:off x="6193604" y="1921267"/>
            <a:ext cx="8190216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Routes Traffic based on network information </a:t>
            </a:r>
            <a:r>
              <a:rPr lang="en-US" sz="3000">
                <a:solidFill>
                  <a:srgbClr val="FFFF00"/>
                </a:solidFill>
              </a:rPr>
              <a:t>port  (80, 8080)</a:t>
            </a:r>
            <a:r>
              <a:rPr lang="en-US" sz="3000"/>
              <a:t> and </a:t>
            </a:r>
            <a:r>
              <a:rPr lang="en-US" sz="3000">
                <a:solidFill>
                  <a:srgbClr val="FFFF00"/>
                </a:solidFill>
              </a:rPr>
              <a:t>protocol (TCP, UDP)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F5B34F-37CB-9714-C31B-DABF8FB90A44}"/>
              </a:ext>
            </a:extLst>
          </p:cNvPr>
          <p:cNvSpPr/>
          <p:nvPr/>
        </p:nvSpPr>
        <p:spPr>
          <a:xfrm>
            <a:off x="6193604" y="5042898"/>
            <a:ext cx="8190216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L7 layer has awareness of Application Information like </a:t>
            </a:r>
            <a:r>
              <a:rPr lang="en-US" sz="3000">
                <a:solidFill>
                  <a:srgbClr val="FFFF00"/>
                </a:solidFill>
              </a:rPr>
              <a:t>HTTP URL Path, Host Header, Custom Headers.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44D1-F65F-F06B-7D49-671DAEC3F039}"/>
              </a:ext>
            </a:extLst>
          </p:cNvPr>
          <p:cNvSpPr txBox="1"/>
          <p:nvPr/>
        </p:nvSpPr>
        <p:spPr>
          <a:xfrm>
            <a:off x="3030876" y="4140485"/>
            <a:ext cx="9403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</a:t>
            </a:r>
            <a:r>
              <a:rPr lang="en-US" err="1"/>
              <a:t>kubernetes</a:t>
            </a:r>
            <a:r>
              <a:rPr lang="en-US"/>
              <a:t>-engine/docs/concepts/service-networking</a:t>
            </a:r>
          </a:p>
        </p:txBody>
      </p:sp>
    </p:spTree>
    <p:extLst>
      <p:ext uri="{BB962C8B-B14F-4D97-AF65-F5344CB8AC3E}">
        <p14:creationId xmlns:p14="http://schemas.microsoft.com/office/powerpoint/2010/main" val="1989074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D4C96-5909-D873-F2C5-26D73B335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3429A-3B41-E38E-3013-32AE18FE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Services supported based on OSI Layers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972CD-A287-0886-FF50-69D8BFFC7B0B}"/>
              </a:ext>
            </a:extLst>
          </p:cNvPr>
          <p:cNvSpPr/>
          <p:nvPr/>
        </p:nvSpPr>
        <p:spPr>
          <a:xfrm>
            <a:off x="359596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L4 Layer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9DC78B-BD5F-A703-3345-C9C7AFE87CDA}"/>
              </a:ext>
            </a:extLst>
          </p:cNvPr>
          <p:cNvSpPr/>
          <p:nvPr/>
        </p:nvSpPr>
        <p:spPr>
          <a:xfrm>
            <a:off x="7745003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L7 Layer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5491A2-275B-5523-3147-0DC41C3C1BE8}"/>
              </a:ext>
            </a:extLst>
          </p:cNvPr>
          <p:cNvSpPr/>
          <p:nvPr/>
        </p:nvSpPr>
        <p:spPr>
          <a:xfrm>
            <a:off x="351044" y="2697957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5FD3DD-9E79-46DD-B5CD-BEE66458B735}"/>
              </a:ext>
            </a:extLst>
          </p:cNvPr>
          <p:cNvSpPr/>
          <p:nvPr/>
        </p:nvSpPr>
        <p:spPr>
          <a:xfrm>
            <a:off x="2186695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TCP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7B15A4-C432-17A6-907B-A2B0728A5A98}"/>
              </a:ext>
            </a:extLst>
          </p:cNvPr>
          <p:cNvSpPr/>
          <p:nvPr/>
        </p:nvSpPr>
        <p:spPr>
          <a:xfrm>
            <a:off x="4563448" y="2687683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UDP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997595-F012-BD8B-BBF3-D9ECF21C1D4F}"/>
              </a:ext>
            </a:extLst>
          </p:cNvPr>
          <p:cNvSpPr/>
          <p:nvPr/>
        </p:nvSpPr>
        <p:spPr>
          <a:xfrm>
            <a:off x="7736450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E76EA2-82AA-E265-084C-E7482A3CDF66}"/>
              </a:ext>
            </a:extLst>
          </p:cNvPr>
          <p:cNvSpPr/>
          <p:nvPr/>
        </p:nvSpPr>
        <p:spPr>
          <a:xfrm>
            <a:off x="9378604" y="2708231"/>
            <a:ext cx="1369886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C1B620-0F5A-C46D-02FD-DA6484F3C1F6}"/>
              </a:ext>
            </a:extLst>
          </p:cNvPr>
          <p:cNvSpPr/>
          <p:nvPr/>
        </p:nvSpPr>
        <p:spPr>
          <a:xfrm>
            <a:off x="10909452" y="2697957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74BA9D-BC48-031F-1BCD-62CF95CD310B}"/>
              </a:ext>
            </a:extLst>
          </p:cNvPr>
          <p:cNvSpPr/>
          <p:nvPr/>
        </p:nvSpPr>
        <p:spPr>
          <a:xfrm>
            <a:off x="12279335" y="2687683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20C84B-BAC6-90E9-4019-6324D2ECFA72}"/>
              </a:ext>
            </a:extLst>
          </p:cNvPr>
          <p:cNvSpPr/>
          <p:nvPr/>
        </p:nvSpPr>
        <p:spPr>
          <a:xfrm>
            <a:off x="351044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D63414-E157-A4E9-0E94-99D5EBCA4184}"/>
              </a:ext>
            </a:extLst>
          </p:cNvPr>
          <p:cNvSpPr/>
          <p:nvPr/>
        </p:nvSpPr>
        <p:spPr>
          <a:xfrm>
            <a:off x="2116486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Cluster IP Service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093BE6-0176-AF6C-513E-BEA70C84FE50}"/>
              </a:ext>
            </a:extLst>
          </p:cNvPr>
          <p:cNvSpPr/>
          <p:nvPr/>
        </p:nvSpPr>
        <p:spPr>
          <a:xfrm>
            <a:off x="2116486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NodePort Service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01DBE6-EB32-CEAE-64C0-50252A537429}"/>
              </a:ext>
            </a:extLst>
          </p:cNvPr>
          <p:cNvSpPr/>
          <p:nvPr/>
        </p:nvSpPr>
        <p:spPr>
          <a:xfrm>
            <a:off x="2126765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Load Balancer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BF580-82C3-143B-3FB9-F563C9A85DD0}"/>
              </a:ext>
            </a:extLst>
          </p:cNvPr>
          <p:cNvSpPr/>
          <p:nvPr/>
        </p:nvSpPr>
        <p:spPr>
          <a:xfrm>
            <a:off x="2116485" y="6184603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Load Balancer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636774-D43B-1D57-3473-197F3F67F73E}"/>
              </a:ext>
            </a:extLst>
          </p:cNvPr>
          <p:cNvSpPr/>
          <p:nvPr/>
        </p:nvSpPr>
        <p:spPr>
          <a:xfrm>
            <a:off x="7726173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076193-CAD4-7871-0FD4-5EC047CAA108}"/>
              </a:ext>
            </a:extLst>
          </p:cNvPr>
          <p:cNvSpPr/>
          <p:nvPr/>
        </p:nvSpPr>
        <p:spPr>
          <a:xfrm>
            <a:off x="9491615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Ingress Service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976F9B8-2614-EED1-B8DB-4E30DBFF9BCA}"/>
              </a:ext>
            </a:extLst>
          </p:cNvPr>
          <p:cNvSpPr/>
          <p:nvPr/>
        </p:nvSpPr>
        <p:spPr>
          <a:xfrm>
            <a:off x="9491615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Ingress 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07FD52-0769-B124-8ED6-795A66A5F97E}"/>
              </a:ext>
            </a:extLst>
          </p:cNvPr>
          <p:cNvSpPr/>
          <p:nvPr/>
        </p:nvSpPr>
        <p:spPr>
          <a:xfrm>
            <a:off x="9501894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Multi Cluster Ingress Service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9239EF-FCC7-A6DF-8C26-75BB253B0E00}"/>
              </a:ext>
            </a:extLst>
          </p:cNvPr>
          <p:cNvCxnSpPr/>
          <p:nvPr/>
        </p:nvCxnSpPr>
        <p:spPr>
          <a:xfrm>
            <a:off x="6811766" y="1489753"/>
            <a:ext cx="0" cy="57843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>
            <a:extLst>
              <a:ext uri="{FF2B5EF4-FFF2-40B4-BE49-F238E27FC236}">
                <a16:creationId xmlns:a16="http://schemas.microsoft.com/office/drawing/2014/main" id="{49287BB0-07F5-C979-3BFC-0F08F62C5507}"/>
              </a:ext>
            </a:extLst>
          </p:cNvPr>
          <p:cNvSpPr/>
          <p:nvPr/>
        </p:nvSpPr>
        <p:spPr>
          <a:xfrm>
            <a:off x="7282671" y="4453888"/>
            <a:ext cx="2095933" cy="1451486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89870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DDF21-B91F-B685-FFFC-B581ED939F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DC32B5-79C0-8E11-2071-83646021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–Set a Budget 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0F30-E0CA-C0E7-C082-B5BD8BC9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01" y="1466906"/>
            <a:ext cx="11202611" cy="60797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341953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921022" y="6697537"/>
            <a:ext cx="3093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Basics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1844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EB654-67AF-67F3-6B75-0EF6882FB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F1EB5E-A0A0-7B23-7C02-EDD41EA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Controller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9F0142-53CF-750A-1AC4-C74A2C7D85FB}"/>
              </a:ext>
            </a:extLst>
          </p:cNvPr>
          <p:cNvSpPr/>
          <p:nvPr/>
        </p:nvSpPr>
        <p:spPr>
          <a:xfrm>
            <a:off x="236306" y="1239094"/>
            <a:ext cx="5363110" cy="1921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GKE, </a:t>
            </a:r>
            <a:r>
              <a:rPr lang="en-US" sz="3000">
                <a:solidFill>
                  <a:srgbClr val="F5853A"/>
                </a:solidFill>
              </a:rPr>
              <a:t>Google hosts </a:t>
            </a:r>
            <a:r>
              <a:rPr lang="en-US" sz="3000"/>
              <a:t>the Ingress Controller.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B2337-4644-2207-A98E-2D0B78BE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35" y="5913850"/>
            <a:ext cx="7772400" cy="8300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15DCF4-2E16-F522-E812-DC60B323B63D}"/>
              </a:ext>
            </a:extLst>
          </p:cNvPr>
          <p:cNvSpPr/>
          <p:nvPr/>
        </p:nvSpPr>
        <p:spPr>
          <a:xfrm>
            <a:off x="5044611" y="3051425"/>
            <a:ext cx="6904234" cy="2321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just need to ensure that below </a:t>
            </a:r>
            <a:r>
              <a:rPr lang="en-US" sz="3000">
                <a:solidFill>
                  <a:srgbClr val="FFFF00"/>
                </a:solidFill>
              </a:rPr>
              <a:t>setting</a:t>
            </a:r>
            <a:r>
              <a:rPr lang="en-US" sz="3000"/>
              <a:t> is enabled in </a:t>
            </a:r>
            <a:r>
              <a:rPr lang="en-US" sz="3000">
                <a:solidFill>
                  <a:srgbClr val="FFFF00"/>
                </a:solidFill>
              </a:rPr>
              <a:t>NETWORKING</a:t>
            </a:r>
            <a:r>
              <a:rPr lang="en-US" sz="3000"/>
              <a:t> section in our GKE Cluster</a:t>
            </a:r>
          </a:p>
        </p:txBody>
      </p:sp>
    </p:spTree>
    <p:extLst>
      <p:ext uri="{BB962C8B-B14F-4D97-AF65-F5344CB8AC3E}">
        <p14:creationId xmlns:p14="http://schemas.microsoft.com/office/powerpoint/2010/main" val="24690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23255-DF11-5463-951C-FFDDEE6680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BE60F-C0F1-027A-623F-564FEA87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2679"/>
            <a:ext cx="12618720" cy="1188851"/>
          </a:xfrm>
        </p:spPr>
        <p:txBody>
          <a:bodyPr/>
          <a:lstStyle/>
          <a:p>
            <a:r>
              <a:rPr lang="en-US"/>
              <a:t>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597082-0CFA-F783-8006-A3778A3C1370}"/>
              </a:ext>
            </a:extLst>
          </p:cNvPr>
          <p:cNvSpPr/>
          <p:nvPr/>
        </p:nvSpPr>
        <p:spPr>
          <a:xfrm>
            <a:off x="132022" y="966506"/>
            <a:ext cx="6955605" cy="26481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Class helps the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to </a:t>
            </a:r>
            <a:r>
              <a:rPr lang="en-US" sz="3000">
                <a:solidFill>
                  <a:srgbClr val="389954"/>
                </a:solidFill>
              </a:rPr>
              <a:t>associate</a:t>
            </a:r>
            <a:r>
              <a:rPr lang="en-US" sz="3000"/>
              <a:t> with the respective </a:t>
            </a:r>
            <a:r>
              <a:rPr lang="en-US" sz="3000">
                <a:solidFill>
                  <a:srgbClr val="FFFF00"/>
                </a:solidFill>
              </a:rPr>
              <a:t>Ingress Controller </a:t>
            </a:r>
            <a:r>
              <a:rPr lang="en-US" sz="3000"/>
              <a:t>defined in </a:t>
            </a:r>
            <a:r>
              <a:rPr lang="en-US" sz="3000">
                <a:solidFill>
                  <a:srgbClr val="FFFF00"/>
                </a:solidFill>
              </a:rPr>
              <a:t>Ingress Class Value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A4370-1158-950E-1A28-0C3DDEA93CD5}"/>
              </a:ext>
            </a:extLst>
          </p:cNvPr>
          <p:cNvSpPr/>
          <p:nvPr/>
        </p:nvSpPr>
        <p:spPr>
          <a:xfrm>
            <a:off x="132022" y="4881735"/>
            <a:ext cx="3669588" cy="2034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Types of Ingress Classes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05AFA7-B302-1638-A690-C344DE702815}"/>
              </a:ext>
            </a:extLst>
          </p:cNvPr>
          <p:cNvSpPr/>
          <p:nvPr/>
        </p:nvSpPr>
        <p:spPr>
          <a:xfrm>
            <a:off x="6719298" y="3690548"/>
            <a:ext cx="3760342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External Ingress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A005B1-0D20-5F0F-F5FA-0A24DA04538D}"/>
              </a:ext>
            </a:extLst>
          </p:cNvPr>
          <p:cNvSpPr/>
          <p:nvPr/>
        </p:nvSpPr>
        <p:spPr>
          <a:xfrm>
            <a:off x="6719298" y="4758621"/>
            <a:ext cx="3760342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Internal Ingress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5ABB39-1C27-1A12-5DE5-92FECA927BD5}"/>
              </a:ext>
            </a:extLst>
          </p:cNvPr>
          <p:cNvSpPr/>
          <p:nvPr/>
        </p:nvSpPr>
        <p:spPr>
          <a:xfrm>
            <a:off x="6719298" y="5826694"/>
            <a:ext cx="3760342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Multi-Cluster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56983E-21B6-A2D5-3A33-0937EA964E93}"/>
              </a:ext>
            </a:extLst>
          </p:cNvPr>
          <p:cNvSpPr/>
          <p:nvPr/>
        </p:nvSpPr>
        <p:spPr>
          <a:xfrm>
            <a:off x="6719298" y="6894767"/>
            <a:ext cx="3760342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Third-Party Ingress (Nginx)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B5F89D-5B14-2E26-5867-762EF9AD62B3}"/>
              </a:ext>
            </a:extLst>
          </p:cNvPr>
          <p:cNvSpPr/>
          <p:nvPr/>
        </p:nvSpPr>
        <p:spPr>
          <a:xfrm>
            <a:off x="11979666" y="3701133"/>
            <a:ext cx="2363057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endParaRPr lang="en-US" sz="3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E3AB-3961-1B23-367A-83416DEA8682}"/>
              </a:ext>
            </a:extLst>
          </p:cNvPr>
          <p:cNvSpPr/>
          <p:nvPr/>
        </p:nvSpPr>
        <p:spPr>
          <a:xfrm>
            <a:off x="11979666" y="4758622"/>
            <a:ext cx="2363057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r>
              <a:rPr lang="en-US" sz="3000"/>
              <a:t>-internal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8E9917-34FC-49E3-59A1-AB56041E0016}"/>
              </a:ext>
            </a:extLst>
          </p:cNvPr>
          <p:cNvSpPr/>
          <p:nvPr/>
        </p:nvSpPr>
        <p:spPr>
          <a:xfrm>
            <a:off x="11979666" y="5826695"/>
            <a:ext cx="2363057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u="sng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IN" sz="1400" b="0" u="sng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8s Resource</a:t>
            </a: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MultiClusterService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MultiClusterServiceIngress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E2B0D9-C0F3-9B73-66FC-29848EB94F7E}"/>
              </a:ext>
            </a:extLst>
          </p:cNvPr>
          <p:cNvSpPr/>
          <p:nvPr/>
        </p:nvSpPr>
        <p:spPr>
          <a:xfrm>
            <a:off x="11979666" y="6894768"/>
            <a:ext cx="2363057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nginx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80740-CD53-3D49-2194-B44779C417DB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 flipV="1">
            <a:off x="3801610" y="4093809"/>
            <a:ext cx="2917688" cy="18050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5C3DCD-B29E-A548-88A1-954EA80DEF5C}"/>
              </a:ext>
            </a:extLst>
          </p:cNvPr>
          <p:cNvCxnSpPr>
            <a:stCxn id="6" idx="6"/>
            <a:endCxn id="9" idx="1"/>
          </p:cNvCxnSpPr>
          <p:nvPr/>
        </p:nvCxnSpPr>
        <p:spPr>
          <a:xfrm flipV="1">
            <a:off x="3801610" y="5161882"/>
            <a:ext cx="2917688" cy="736995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09681E-8DC3-723A-6C4D-8CC86ED3B47D}"/>
              </a:ext>
            </a:extLst>
          </p:cNvPr>
          <p:cNvCxnSpPr>
            <a:stCxn id="6" idx="6"/>
            <a:endCxn id="10" idx="1"/>
          </p:cNvCxnSpPr>
          <p:nvPr/>
        </p:nvCxnSpPr>
        <p:spPr>
          <a:xfrm>
            <a:off x="3801610" y="5898877"/>
            <a:ext cx="2917688" cy="3310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90C791-27AE-F520-5764-227B050BA184}"/>
              </a:ext>
            </a:extLst>
          </p:cNvPr>
          <p:cNvCxnSpPr>
            <a:stCxn id="6" idx="6"/>
            <a:endCxn id="11" idx="1"/>
          </p:cNvCxnSpPr>
          <p:nvPr/>
        </p:nvCxnSpPr>
        <p:spPr>
          <a:xfrm>
            <a:off x="3801610" y="5898877"/>
            <a:ext cx="2917688" cy="13991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503C17-147F-3D88-580C-A5F649A43F6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10479640" y="4093809"/>
            <a:ext cx="1500026" cy="105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5E7D3F-2E2A-69EB-8646-5BFEBB1ACEE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10479640" y="5161882"/>
            <a:ext cx="1500026" cy="1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D2AB48-1488-F746-5D65-EC6C060032F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0479640" y="6229955"/>
            <a:ext cx="1500026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7DCEF-4635-4434-AE22-A8B77B47014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10479640" y="7298028"/>
            <a:ext cx="1500026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50A27E4-6837-2A94-CA92-CB9BF4DB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45" y="804378"/>
            <a:ext cx="5663115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/>
              <a:t>Ingress Manifest -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1398953" y="1689860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/>
              <a:t>(Load Balancer Settings)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7226300" y="3903172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12264454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Ingress Features: </a:t>
            </a:r>
            <a:r>
              <a:rPr lang="en-US">
                <a:solidFill>
                  <a:schemeClr val="tx1"/>
                </a:solidFill>
              </a:rPr>
              <a:t>https://</a:t>
            </a:r>
            <a:r>
              <a:rPr lang="en-US" err="1">
                <a:solidFill>
                  <a:schemeClr val="tx1"/>
                </a:solidFill>
              </a:rPr>
              <a:t>cloud.google.com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kubernetes</a:t>
            </a:r>
            <a:r>
              <a:rPr lang="en-US">
                <a:solidFill>
                  <a:schemeClr val="tx1"/>
                </a:solidFill>
              </a:rPr>
              <a:t>-engine/docs/how-to/ingress-features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754167"/>
            <a:ext cx="12160789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69431"/>
            <a:ext cx="6460895" cy="533014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323571" y="18373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4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81599" y="216341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60746" y="2142286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607284" y="2465111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471192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0091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9332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93430" y="245459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29653" y="247238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cxnSpLocks/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Basics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ADFC3-6F76-67DF-6AFF-B8ACEF80686C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D563437-7A95-BA24-0B43-3818F64262E6}"/>
              </a:ext>
            </a:extLst>
          </p:cNvPr>
          <p:cNvCxnSpPr>
            <a:cxnSpLocks/>
            <a:stCxn id="12" idx="3"/>
            <a:endCxn id="39" idx="1"/>
          </p:cNvCxnSpPr>
          <p:nvPr/>
        </p:nvCxnSpPr>
        <p:spPr>
          <a:xfrm flipV="1">
            <a:off x="5662255" y="3667496"/>
            <a:ext cx="1507802" cy="15455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0F033AA-4CD7-808D-9DBC-570FD0DE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56" y="473084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F40DF9-DD0B-9D71-0E34-232C4BE3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4" y="558079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345E2A-B8F8-C28C-5EB1-92C248E6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5595981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33595A-04EC-1D66-7A31-198E8645A619}"/>
              </a:ext>
            </a:extLst>
          </p:cNvPr>
          <p:cNvSpPr txBox="1"/>
          <p:nvPr/>
        </p:nvSpPr>
        <p:spPr>
          <a:xfrm>
            <a:off x="8671606" y="635322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87B6558-FA12-9D33-C7D4-A5C66E60538A}"/>
              </a:ext>
            </a:extLst>
          </p:cNvPr>
          <p:cNvSpPr/>
          <p:nvPr/>
        </p:nvSpPr>
        <p:spPr>
          <a:xfrm>
            <a:off x="7194210" y="4565063"/>
            <a:ext cx="4779905" cy="208694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136951F7-0A9F-D7BF-2944-494787A5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83" y="3161521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8F418C4-60F2-F5B3-F3AA-29CF43E4956F}"/>
              </a:ext>
            </a:extLst>
          </p:cNvPr>
          <p:cNvSpPr/>
          <p:nvPr/>
        </p:nvSpPr>
        <p:spPr>
          <a:xfrm>
            <a:off x="7170057" y="3083232"/>
            <a:ext cx="4804058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5284FC-D44F-990C-4C44-E70DCCBBF750}"/>
              </a:ext>
            </a:extLst>
          </p:cNvPr>
          <p:cNvSpPr txBox="1"/>
          <p:nvPr/>
        </p:nvSpPr>
        <p:spPr>
          <a:xfrm>
            <a:off x="8551000" y="3959152"/>
            <a:ext cx="1875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 Service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E77B242-250B-4DD7-7F4B-C3ECE6D4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05" y="47423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61E8F15A-D09D-00B2-DA70-2EE1C968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45" y="474032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C847FE13-D6EB-5EAC-95DB-BA8D5664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94" y="475182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037E52-6A3A-818E-6CB8-7390D7BFF2D1}"/>
              </a:ext>
            </a:extLst>
          </p:cNvPr>
          <p:cNvCxnSpPr>
            <a:stCxn id="41" idx="2"/>
            <a:endCxn id="22" idx="0"/>
          </p:cNvCxnSpPr>
          <p:nvPr/>
        </p:nvCxnSpPr>
        <p:spPr>
          <a:xfrm flipH="1">
            <a:off x="7650941" y="4266929"/>
            <a:ext cx="1837816" cy="4754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25A4AC-B018-2530-15A8-FC122897C4CD}"/>
              </a:ext>
            </a:extLst>
          </p:cNvPr>
          <p:cNvCxnSpPr>
            <a:endCxn id="20" idx="0"/>
          </p:cNvCxnSpPr>
          <p:nvPr/>
        </p:nvCxnSpPr>
        <p:spPr>
          <a:xfrm flipH="1">
            <a:off x="8482992" y="4292268"/>
            <a:ext cx="1012597" cy="438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D6FE8D-93BA-8446-4952-34C959B00786}"/>
              </a:ext>
            </a:extLst>
          </p:cNvPr>
          <p:cNvCxnSpPr>
            <a:endCxn id="33" idx="0"/>
          </p:cNvCxnSpPr>
          <p:nvPr/>
        </p:nvCxnSpPr>
        <p:spPr>
          <a:xfrm>
            <a:off x="9454814" y="4266929"/>
            <a:ext cx="1013416" cy="4848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54A8E1-C8FC-3F08-9BB2-C732A227DF81}"/>
              </a:ext>
            </a:extLst>
          </p:cNvPr>
          <p:cNvCxnSpPr>
            <a:stCxn id="41" idx="2"/>
            <a:endCxn id="30" idx="0"/>
          </p:cNvCxnSpPr>
          <p:nvPr/>
        </p:nvCxnSpPr>
        <p:spPr>
          <a:xfrm>
            <a:off x="9488757" y="4266929"/>
            <a:ext cx="1811524" cy="47339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09A2C8-B05E-509C-C2A7-0DD3F42DC069}"/>
              </a:ext>
            </a:extLst>
          </p:cNvPr>
          <p:cNvSpPr txBox="1"/>
          <p:nvPr/>
        </p:nvSpPr>
        <p:spPr>
          <a:xfrm>
            <a:off x="11214420" y="361345"/>
            <a:ext cx="15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http://&lt;LB-IP&gt;</a:t>
            </a:r>
          </a:p>
        </p:txBody>
      </p:sp>
    </p:spTree>
    <p:extLst>
      <p:ext uri="{BB962C8B-B14F-4D97-AF65-F5344CB8AC3E}">
        <p14:creationId xmlns:p14="http://schemas.microsoft.com/office/powerpoint/2010/main" val="33892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19" grpId="0"/>
      <p:bldP spid="57" grpId="0"/>
      <p:bldP spid="12" grpId="0" animBg="1"/>
      <p:bldP spid="29" grpId="0"/>
      <p:bldP spid="32" grpId="0" animBg="1"/>
      <p:bldP spid="39" grpId="0" animBg="1"/>
      <p:bldP spid="41" grpId="0"/>
      <p:bldP spid="5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1473" y="306073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06073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Define Ingress Service – Very </a:t>
            </a:r>
            <a:r>
              <a:rPr lang="en-US">
                <a:solidFill>
                  <a:srgbClr val="FFFF00"/>
                </a:solidFill>
              </a:rPr>
              <a:t>basic Ingress </a:t>
            </a:r>
            <a:r>
              <a:rPr lang="en-US"/>
              <a:t>YAML Manifest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  <a:r>
              <a:rPr lang="en-US" sz="3000"/>
              <a:t>: Ingress Basics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361473" y="218314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18314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0390D-4C4E-25D8-9123-F085BF8C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4" y="2267418"/>
            <a:ext cx="5862120" cy="1335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A972FA-1616-FE33-C40A-C268A51D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58" y="3831919"/>
            <a:ext cx="4323699" cy="37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618089" y="6697537"/>
            <a:ext cx="76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Context Path Based Routing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3039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Context Path Based Routing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</p:spTree>
    <p:extLst>
      <p:ext uri="{BB962C8B-B14F-4D97-AF65-F5344CB8AC3E}">
        <p14:creationId xmlns:p14="http://schemas.microsoft.com/office/powerpoint/2010/main" val="40895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9" grpId="0"/>
      <p:bldP spid="57" grpId="0"/>
      <p:bldP spid="12" grpId="0" animBg="1"/>
      <p:bldP spid="32" grpId="0" animBg="1"/>
      <p:bldP spid="38" grpId="0" animBg="1"/>
      <p:bldP spid="73" grpId="0"/>
      <p:bldP spid="10" grpId="0" animBg="1"/>
      <p:bldP spid="7" grpId="0" animBg="1"/>
      <p:bldP spid="29" grpId="0"/>
      <p:bldP spid="35" grpId="0"/>
      <p:bldP spid="36" grpId="0" animBg="1"/>
      <p:bldP spid="40" grpId="0" animBg="1"/>
      <p:bldP spid="44" grpId="0"/>
      <p:bldP spid="55" grpId="0"/>
      <p:bldP spid="56" grpId="0" animBg="1"/>
      <p:bldP spid="59" grpId="0" animBg="1"/>
      <p:bldP spid="60" grpId="0"/>
      <p:bldP spid="15" grpId="0"/>
      <p:bldP spid="20" grpId="0"/>
      <p:bldP spid="22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  <a:r>
              <a:rPr lang="en-US" sz="3000"/>
              <a:t>: Ingress 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03673-E878-60F6-3CB3-ECD15745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" y="2111221"/>
            <a:ext cx="6724511" cy="243098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304978" y="6697537"/>
            <a:ext cx="6325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Custom Health Check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88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1828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Budget Alerts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17;p15">
            <a:extLst>
              <a:ext uri="{FF2B5EF4-FFF2-40B4-BE49-F238E27FC236}">
                <a16:creationId xmlns:a16="http://schemas.microsoft.com/office/drawing/2014/main" id="{BE7012C5-4DBB-F196-9E3C-880594C913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33623" y="2960671"/>
            <a:ext cx="2045933" cy="14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loud Computing Services | Google Cloud">
            <a:extLst>
              <a:ext uri="{FF2B5EF4-FFF2-40B4-BE49-F238E27FC236}">
                <a16:creationId xmlns:a16="http://schemas.microsoft.com/office/drawing/2014/main" id="{FDE6FFC8-B14C-B7F0-F0BE-D7FAD5AE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0943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242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D9F31-D0CA-DA46-33AC-491BA482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4C5C2-25E6-C399-6011-18BFD219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1161"/>
            <a:ext cx="12618720" cy="1188851"/>
          </a:xfrm>
        </p:spPr>
        <p:txBody>
          <a:bodyPr/>
          <a:lstStyle/>
          <a:p>
            <a:r>
              <a:rPr lang="en-US"/>
              <a:t>GKE Ingress - Health Checks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24297F-F4C7-6624-D21C-96DCC70A0E37}"/>
              </a:ext>
            </a:extLst>
          </p:cNvPr>
          <p:cNvSpPr/>
          <p:nvPr/>
        </p:nvSpPr>
        <p:spPr>
          <a:xfrm>
            <a:off x="1125923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Readiness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3890D5-D4D4-92F7-CE18-B3D9367C61E9}"/>
              </a:ext>
            </a:extLst>
          </p:cNvPr>
          <p:cNvSpPr/>
          <p:nvPr/>
        </p:nvSpPr>
        <p:spPr>
          <a:xfrm>
            <a:off x="9345902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33B648-BE4F-7324-BC90-C84B2B5F88F7}"/>
              </a:ext>
            </a:extLst>
          </p:cNvPr>
          <p:cNvSpPr/>
          <p:nvPr/>
        </p:nvSpPr>
        <p:spPr>
          <a:xfrm>
            <a:off x="78333" y="2289192"/>
            <a:ext cx="6661513" cy="8834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defined at </a:t>
            </a:r>
            <a:r>
              <a:rPr lang="en-US">
                <a:solidFill>
                  <a:srgbClr val="FFFF00"/>
                </a:solidFill>
              </a:rPr>
              <a:t>container level </a:t>
            </a:r>
            <a:r>
              <a:rPr lang="en-US"/>
              <a:t>in your </a:t>
            </a:r>
            <a:r>
              <a:rPr lang="en-US">
                <a:solidFill>
                  <a:srgbClr val="FFFF00"/>
                </a:solidFill>
              </a:rPr>
              <a:t>pod</a:t>
            </a:r>
            <a:r>
              <a:rPr lang="en-US"/>
              <a:t> specification of your Kubernetes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D8E20B-66AF-E84D-23CE-D9E87A2E1886}"/>
              </a:ext>
            </a:extLst>
          </p:cNvPr>
          <p:cNvSpPr/>
          <p:nvPr/>
        </p:nvSpPr>
        <p:spPr>
          <a:xfrm>
            <a:off x="7870004" y="2289192"/>
            <a:ext cx="6661513" cy="8834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referenced in your </a:t>
            </a:r>
            <a:r>
              <a:rPr lang="en-US">
                <a:solidFill>
                  <a:srgbClr val="FFFF00"/>
                </a:solidFill>
              </a:rPr>
              <a:t>NodePort Service </a:t>
            </a:r>
            <a:r>
              <a:rPr lang="en-US"/>
              <a:t>Annotations Section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284BC2-E6C4-A2CD-105A-0EDED2863777}"/>
              </a:ext>
            </a:extLst>
          </p:cNvPr>
          <p:cNvSpPr/>
          <p:nvPr/>
        </p:nvSpPr>
        <p:spPr>
          <a:xfrm>
            <a:off x="7870004" y="3413452"/>
            <a:ext cx="6661513" cy="8834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to use </a:t>
            </a:r>
            <a:r>
              <a:rPr lang="en-IN" i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BackendConfig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CRDs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of Readiness Probe?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92E607-976C-8E2E-CC7A-DEA9AD04D768}"/>
              </a:ext>
            </a:extLst>
          </p:cNvPr>
          <p:cNvSpPr/>
          <p:nvPr/>
        </p:nvSpPr>
        <p:spPr>
          <a:xfrm>
            <a:off x="8578922" y="4424112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you're using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Anthos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0977E1-A5DA-5838-DDCD-D642D016DA47}"/>
              </a:ext>
            </a:extLst>
          </p:cNvPr>
          <p:cNvSpPr/>
          <p:nvPr/>
        </p:nvSpPr>
        <p:spPr>
          <a:xfrm>
            <a:off x="8578922" y="5283746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than one container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serving Pods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6D3909-1524-09E1-C34B-EFAB87ABEA5D}"/>
              </a:ext>
            </a:extLst>
          </p:cNvPr>
          <p:cNvSpPr/>
          <p:nvPr/>
        </p:nvSpPr>
        <p:spPr>
          <a:xfrm>
            <a:off x="8578921" y="6143380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need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 over the port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used for the load balancer's health checks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52EFB-3B73-5D41-ECAD-F5EDC31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4" y="4603961"/>
            <a:ext cx="6774528" cy="269841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8144E4-CBDB-2FDE-6CB3-1361E6B2B28E}"/>
              </a:ext>
            </a:extLst>
          </p:cNvPr>
          <p:cNvSpPr/>
          <p:nvPr/>
        </p:nvSpPr>
        <p:spPr>
          <a:xfrm>
            <a:off x="98884" y="3376540"/>
            <a:ext cx="6661513" cy="10475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</a:t>
            </a:r>
            <a:r>
              <a:rPr lang="en-US">
                <a:solidFill>
                  <a:srgbClr val="FFFF00"/>
                </a:solidFill>
              </a:rPr>
              <a:t>takes the parameters from readiness probe </a:t>
            </a:r>
            <a:r>
              <a:rPr lang="en-US"/>
              <a:t>to </a:t>
            </a:r>
            <a:r>
              <a:rPr lang="en-IN">
                <a:solidFill>
                  <a:srgbClr val="FFFF00"/>
                </a:solidFill>
              </a:rPr>
              <a:t>create the health check </a:t>
            </a:r>
            <a:r>
              <a:rPr lang="en-IN"/>
              <a:t>for the Service's backend service</a:t>
            </a:r>
            <a:r>
              <a:rPr lang="en-US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25CB85-9894-A048-7348-F638F1CAE285}"/>
              </a:ext>
            </a:extLst>
          </p:cNvPr>
          <p:cNvCxnSpPr>
            <a:stCxn id="4" idx="2"/>
          </p:cNvCxnSpPr>
          <p:nvPr/>
        </p:nvCxnSpPr>
        <p:spPr>
          <a:xfrm>
            <a:off x="7315200" y="1037690"/>
            <a:ext cx="0" cy="653436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54145D-9ACE-D605-3E6B-A7B5C7E85021}"/>
              </a:ext>
            </a:extLst>
          </p:cNvPr>
          <p:cNvSpPr txBox="1"/>
          <p:nvPr/>
        </p:nvSpPr>
        <p:spPr>
          <a:xfrm>
            <a:off x="3585945" y="7532266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Reference: https://</a:t>
            </a:r>
            <a:r>
              <a:rPr lang="en-US" sz="1400" err="1">
                <a:solidFill>
                  <a:srgbClr val="002060"/>
                </a:solidFill>
              </a:rPr>
              <a:t>cloud.google.com</a:t>
            </a:r>
            <a:r>
              <a:rPr lang="en-US" sz="1400">
                <a:solidFill>
                  <a:srgbClr val="002060"/>
                </a:solidFill>
              </a:rPr>
              <a:t>/</a:t>
            </a:r>
            <a:r>
              <a:rPr lang="en-US" sz="1400" err="1">
                <a:solidFill>
                  <a:srgbClr val="002060"/>
                </a:solidFill>
              </a:rPr>
              <a:t>kubernetes</a:t>
            </a:r>
            <a:r>
              <a:rPr lang="en-US" sz="1400">
                <a:solidFill>
                  <a:srgbClr val="002060"/>
                </a:solidFill>
              </a:rPr>
              <a:t>-engine/docs/concepts/</a:t>
            </a:r>
            <a:r>
              <a:rPr lang="en-US" sz="1400" err="1">
                <a:solidFill>
                  <a:srgbClr val="002060"/>
                </a:solidFill>
              </a:rPr>
              <a:t>ingress#health_checks</a:t>
            </a:r>
            <a:endParaRPr 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- Custom Health 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B7537-2EEE-FA79-EF36-D70CB3E481C4}"/>
              </a:ext>
            </a:extLst>
          </p:cNvPr>
          <p:cNvSpPr txBox="1"/>
          <p:nvPr/>
        </p:nvSpPr>
        <p:spPr>
          <a:xfrm>
            <a:off x="10080648" y="2836624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27E8B-A0FD-FB0B-E81C-809BA8F33CE7}"/>
              </a:ext>
            </a:extLst>
          </p:cNvPr>
          <p:cNvSpPr txBox="1"/>
          <p:nvPr/>
        </p:nvSpPr>
        <p:spPr>
          <a:xfrm>
            <a:off x="10214195" y="4159359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E5F9-591B-312B-59E1-B8659A1C0B08}"/>
              </a:ext>
            </a:extLst>
          </p:cNvPr>
          <p:cNvSpPr txBox="1"/>
          <p:nvPr/>
        </p:nvSpPr>
        <p:spPr>
          <a:xfrm>
            <a:off x="10140808" y="5442051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</a:p>
        </p:txBody>
      </p:sp>
    </p:spTree>
    <p:extLst>
      <p:ext uri="{BB962C8B-B14F-4D97-AF65-F5344CB8AC3E}">
        <p14:creationId xmlns:p14="http://schemas.microsoft.com/office/powerpoint/2010/main" val="22576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18CDA9-FDFF-D178-3332-36A912774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24807-6D40-4E49-AC27-F874876A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3187"/>
            <a:ext cx="12618720" cy="1188851"/>
          </a:xfrm>
        </p:spPr>
        <p:txBody>
          <a:bodyPr/>
          <a:lstStyle/>
          <a:p>
            <a:r>
              <a:rPr lang="en-US"/>
              <a:t>Readiness Probes for App1, App2 and App3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43515-6E75-B986-7BE3-DD594493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4" y="3557514"/>
            <a:ext cx="4422962" cy="327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8F58A-10CF-FC83-DA74-459761E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69" y="3572391"/>
            <a:ext cx="4348506" cy="3245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B6C52-2813-EA0A-8AAB-85AD6EB0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32" y="3584190"/>
            <a:ext cx="4173234" cy="32458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E2B83C-BE62-BF29-1252-BDBCF8E8DFC2}"/>
              </a:ext>
            </a:extLst>
          </p:cNvPr>
          <p:cNvSpPr/>
          <p:nvPr/>
        </p:nvSpPr>
        <p:spPr>
          <a:xfrm>
            <a:off x="544530" y="1720209"/>
            <a:ext cx="3893906" cy="1356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App1</a:t>
            </a:r>
          </a:p>
          <a:p>
            <a:pPr algn="ctr"/>
            <a:r>
              <a:rPr lang="en-US" sz="3000"/>
              <a:t>Health Check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4D671-4CBA-EF42-D6CA-285F8EF4B27A}"/>
              </a:ext>
            </a:extLst>
          </p:cNvPr>
          <p:cNvSpPr/>
          <p:nvPr/>
        </p:nvSpPr>
        <p:spPr>
          <a:xfrm>
            <a:off x="5484687" y="1727648"/>
            <a:ext cx="3893906" cy="13561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App2</a:t>
            </a:r>
          </a:p>
          <a:p>
            <a:pPr algn="ctr"/>
            <a:r>
              <a:rPr lang="en-US" sz="3000"/>
              <a:t>Health Check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896F87-1D87-6D3A-5EE7-1EB5B98CCC0D}"/>
              </a:ext>
            </a:extLst>
          </p:cNvPr>
          <p:cNvSpPr/>
          <p:nvPr/>
        </p:nvSpPr>
        <p:spPr>
          <a:xfrm>
            <a:off x="10424844" y="1720208"/>
            <a:ext cx="3893906" cy="13561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App3</a:t>
            </a:r>
            <a:br>
              <a:rPr lang="en-US" sz="3000"/>
            </a:br>
            <a:r>
              <a:rPr lang="en-US" sz="3000"/>
              <a:t>Health Check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528CED-05B4-A60A-478B-750935B40B45}"/>
              </a:ext>
            </a:extLst>
          </p:cNvPr>
          <p:cNvCxnSpPr/>
          <p:nvPr/>
        </p:nvCxnSpPr>
        <p:spPr>
          <a:xfrm>
            <a:off x="5024063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DAB1B4-4D13-7666-1B78-4F9F43B5308C}"/>
              </a:ext>
            </a:extLst>
          </p:cNvPr>
          <p:cNvCxnSpPr/>
          <p:nvPr/>
        </p:nvCxnSpPr>
        <p:spPr>
          <a:xfrm>
            <a:off x="10005317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Demo-36</a:t>
            </a:r>
            <a:r>
              <a:rPr lang="en-US" sz="2400"/>
              <a:t>: Ingress Custom Health Checks - Readiness Probes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Ingress CPR Manifest -  No changes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2EBD0-9CCD-7D8E-3817-205D9241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8" y="2396781"/>
            <a:ext cx="6567169" cy="22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Domains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50844" y="4786489"/>
            <a:ext cx="2585156" cy="1535655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410246" y="5923730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955546" y="6697537"/>
            <a:ext cx="5024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Google Cloud Domains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092FA-F1C3-A463-03BE-5D93BC97E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4414" y="4894270"/>
            <a:ext cx="1177780" cy="10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9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Use Static External IP for Ingress Service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46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49324" y="680606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External IP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8455800" y="-2586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http://demo1.kalyanreddydaida.com/app1/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8623CFC-0B50-C8ED-9175-46399634BE48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100A2D-49BA-A540-517F-3347554C7E42}"/>
              </a:ext>
            </a:extLst>
          </p:cNvPr>
          <p:cNvSpPr txBox="1"/>
          <p:nvPr/>
        </p:nvSpPr>
        <p:spPr>
          <a:xfrm>
            <a:off x="8485260" y="381494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http://demo1.kalyanreddydaida.com/app2/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B0BBC0-EC1F-BD95-4B36-B78DAD514CCF}"/>
              </a:ext>
            </a:extLst>
          </p:cNvPr>
          <p:cNvSpPr txBox="1"/>
          <p:nvPr/>
        </p:nvSpPr>
        <p:spPr>
          <a:xfrm>
            <a:off x="8472447" y="693858"/>
            <a:ext cx="29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http://demo1.kalyanreddydaida.com/</a:t>
            </a:r>
          </a:p>
        </p:txBody>
      </p:sp>
    </p:spTree>
    <p:extLst>
      <p:ext uri="{BB962C8B-B14F-4D97-AF65-F5344CB8AC3E}">
        <p14:creationId xmlns:p14="http://schemas.microsoft.com/office/powerpoint/2010/main" val="2023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43" grpId="0" animBg="1"/>
      <p:bldP spid="68" grpId="0"/>
      <p:bldP spid="79" grpId="0" animBg="1"/>
      <p:bldP spid="108" grpId="0" animBg="1"/>
      <p:bldP spid="25" grpId="0"/>
      <p:bldP spid="26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  <a:r>
              <a:rPr lang="en-US" sz="3000"/>
              <a:t>: Ingress </a:t>
            </a:r>
          </a:p>
          <a:p>
            <a:pPr algn="ctr"/>
            <a:r>
              <a:rPr lang="en-US" sz="3000"/>
              <a:t>External IP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IP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81AC-0569-E4AA-22AB-033A7D34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8" y="2521160"/>
            <a:ext cx="6713750" cy="238499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E441DC-933A-E3ED-3549-556F4BD5020C}"/>
              </a:ext>
            </a:extLst>
          </p:cNvPr>
          <p:cNvSpPr/>
          <p:nvPr/>
        </p:nvSpPr>
        <p:spPr>
          <a:xfrm>
            <a:off x="318085" y="4520938"/>
            <a:ext cx="3997061" cy="30715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58154-D88A-9C2D-0E28-FFD64A44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7" y="6360312"/>
            <a:ext cx="13690052" cy="10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Google Managed SSL for Ingress Service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256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11026" y="676129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4370288" y="-69675"/>
            <a:ext cx="364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http://demo1.kalyanreddydaida.com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1D9D0F-94B7-0C10-3EBB-85FAB7269003}"/>
              </a:ext>
            </a:extLst>
          </p:cNvPr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42C335B-8AB3-6137-C477-53AF3DCE7E45}"/>
              </a:ext>
            </a:extLst>
          </p:cNvPr>
          <p:cNvSpPr/>
          <p:nvPr/>
        </p:nvSpPr>
        <p:spPr>
          <a:xfrm>
            <a:off x="982033" y="648452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</p:spTree>
    <p:extLst>
      <p:ext uri="{BB962C8B-B14F-4D97-AF65-F5344CB8AC3E}">
        <p14:creationId xmlns:p14="http://schemas.microsoft.com/office/powerpoint/2010/main" val="37013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F6B310-8684-0DCD-1CA9-D42F7528B17E}"/>
              </a:ext>
            </a:extLst>
          </p:cNvPr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</p:spTree>
    <p:extLst>
      <p:ext uri="{BB962C8B-B14F-4D97-AF65-F5344CB8AC3E}">
        <p14:creationId xmlns:p14="http://schemas.microsoft.com/office/powerpoint/2010/main" val="221117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9DE6F0-3E67-CF3F-7981-7F8E4BC980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7EE69-66C6-156C-D331-9DB7AEA0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F7DC2-253D-99C9-8F18-A07FDD48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51" y="1375681"/>
            <a:ext cx="11270255" cy="58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62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B46C17-B428-D754-AF55-2CAF7AFD4E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D51A-64A0-AE82-4A7C-F84ED6A4B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58" y="926659"/>
            <a:ext cx="7130242" cy="6513232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These are </a:t>
            </a:r>
            <a:r>
              <a:rPr lang="en-US">
                <a:solidFill>
                  <a:srgbClr val="0070C0"/>
                </a:solidFill>
              </a:rPr>
              <a:t>Domain Validation (DV) </a:t>
            </a:r>
            <a:r>
              <a:rPr lang="en-US"/>
              <a:t>certificates that Google provisions, renews, and manages for your domain names.</a:t>
            </a:r>
          </a:p>
          <a:p>
            <a:r>
              <a:rPr lang="en-US"/>
              <a:t>These certificates do not demonstrate your </a:t>
            </a:r>
            <a:r>
              <a:rPr lang="en-US">
                <a:solidFill>
                  <a:srgbClr val="0070C0"/>
                </a:solidFill>
              </a:rPr>
              <a:t>individual or organizational identity</a:t>
            </a:r>
            <a:r>
              <a:rPr lang="en-US"/>
              <a:t>.</a:t>
            </a:r>
          </a:p>
          <a:p>
            <a:r>
              <a:rPr lang="en-US"/>
              <a:t>Requires </a:t>
            </a:r>
            <a:r>
              <a:rPr lang="en-US">
                <a:solidFill>
                  <a:srgbClr val="0070C0"/>
                </a:solidFill>
              </a:rPr>
              <a:t>registered Domain Name </a:t>
            </a:r>
            <a:r>
              <a:rPr lang="en-US"/>
              <a:t>on Google Domains (Ex: </a:t>
            </a:r>
            <a:r>
              <a:rPr lang="en-US" err="1"/>
              <a:t>stacksimplify.com</a:t>
            </a:r>
            <a:r>
              <a:rPr lang="en-US"/>
              <a:t>)</a:t>
            </a:r>
          </a:p>
          <a:p>
            <a:r>
              <a:rPr lang="en-US"/>
              <a:t>Supports both </a:t>
            </a:r>
            <a:r>
              <a:rPr lang="en-US">
                <a:solidFill>
                  <a:srgbClr val="0070C0"/>
                </a:solidFill>
              </a:rPr>
              <a:t>GKE Public and Private </a:t>
            </a:r>
            <a:r>
              <a:rPr lang="en-US"/>
              <a:t>clusters.</a:t>
            </a:r>
          </a:p>
          <a:p>
            <a:r>
              <a:rPr lang="en-US"/>
              <a:t>Supports only</a:t>
            </a:r>
            <a:r>
              <a:rPr lang="en-US">
                <a:solidFill>
                  <a:srgbClr val="0070C0"/>
                </a:solidFill>
              </a:rPr>
              <a:t> Ingress for External HTTP(S) </a:t>
            </a:r>
            <a:r>
              <a:rPr lang="en-US"/>
              <a:t>Load Balancing. </a:t>
            </a:r>
          </a:p>
          <a:p>
            <a:r>
              <a:rPr lang="en-US"/>
              <a:t>We need to use Kubernetes Custom Resource </a:t>
            </a:r>
            <a:r>
              <a:rPr lang="en-US" err="1">
                <a:solidFill>
                  <a:srgbClr val="0070C0"/>
                </a:solidFill>
              </a:rPr>
              <a:t>ManagedCertificate</a:t>
            </a:r>
            <a:r>
              <a:rPr lang="en-US"/>
              <a:t> which is developed by GKE Team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BBE066-2A74-BD90-2A0F-DE0260E3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D6DE1-BA6B-F34C-437C-DBB75159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99" y="2938715"/>
            <a:ext cx="6184780" cy="310879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0D0FB7-DE26-D19C-38B9-543EB63033BA}"/>
              </a:ext>
            </a:extLst>
          </p:cNvPr>
          <p:cNvSpPr/>
          <p:nvPr/>
        </p:nvSpPr>
        <p:spPr>
          <a:xfrm>
            <a:off x="7648749" y="3029661"/>
            <a:ext cx="5672396" cy="79419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A4C9D4-0E18-151A-1370-7FC0363E1AA5}"/>
              </a:ext>
            </a:extLst>
          </p:cNvPr>
          <p:cNvSpPr/>
          <p:nvPr/>
        </p:nvSpPr>
        <p:spPr>
          <a:xfrm>
            <a:off x="7533299" y="1475509"/>
            <a:ext cx="618478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</a:p>
          <a:p>
            <a:pPr algn="ctr"/>
            <a:r>
              <a:rPr lang="en-US" sz="3000" b="1" err="1">
                <a:solidFill>
                  <a:srgbClr val="FFFF00"/>
                </a:solidFill>
              </a:rPr>
              <a:t>ManagedCertificate</a:t>
            </a:r>
            <a:endParaRPr lang="en-US" sz="3000" b="1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2A052-80AD-087E-EC4E-27BE3F27CA2E}"/>
              </a:ext>
            </a:extLst>
          </p:cNvPr>
          <p:cNvSpPr txBox="1"/>
          <p:nvPr/>
        </p:nvSpPr>
        <p:spPr>
          <a:xfrm>
            <a:off x="-1470454" y="533811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22C6B-216E-1BDC-2EF4-978993FC91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9292-4AAB-E01E-4F0E-CA9DC479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>
                <a:solidFill>
                  <a:srgbClr val="C00000"/>
                </a:solidFill>
              </a:rPr>
              <a:t>Limitations</a:t>
            </a:r>
          </a:p>
          <a:p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These certificates are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less flexible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than certificates we obtain and manage ourself.</a:t>
            </a:r>
          </a:p>
          <a:p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Do not support 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wildcard domains (Example: *.</a:t>
            </a:r>
            <a:r>
              <a:rPr lang="en-IN" err="1">
                <a:solidFill>
                  <a:srgbClr val="202124"/>
                </a:solidFill>
                <a:latin typeface="Roboto" panose="02000000000000000000" pitchFamily="2" charset="0"/>
              </a:rPr>
              <a:t>stacksimplify.com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)</a:t>
            </a: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upports up to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100 non-wildcard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domains.</a:t>
            </a: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Domain Name length supported is </a:t>
            </a:r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only 64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. In general, </a:t>
            </a:r>
            <a:r>
              <a:rPr lang="en-IN">
                <a:solidFill>
                  <a:srgbClr val="389954"/>
                </a:solidFill>
                <a:latin typeface="Roboto" panose="02000000000000000000" pitchFamily="2" charset="0"/>
              </a:rPr>
              <a:t>253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 of domain name  on internet is supported.</a:t>
            </a: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US"/>
          </a:p>
          <a:p>
            <a:pPr marL="548640" lvl="1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6EE5-FD4B-1781-B7C7-D2496834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337096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704823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72499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58257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519765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  <a:r>
              <a:rPr lang="en-US" sz="3000"/>
              <a:t>: Google Managed SSL for Ingress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180667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182684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6319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6520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558111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5782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SSL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09655-428E-3BF1-E2F1-9107A8A2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2" y="1781126"/>
            <a:ext cx="6812288" cy="2785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7872C-D7EF-3392-9BAD-A97B216E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6422922"/>
            <a:ext cx="13685591" cy="11852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4528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4730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C7B38E-23E6-4027-D263-E7A1CD0B7170}"/>
              </a:ext>
            </a:extLst>
          </p:cNvPr>
          <p:cNvSpPr/>
          <p:nvPr/>
        </p:nvSpPr>
        <p:spPr>
          <a:xfrm>
            <a:off x="318085" y="3755743"/>
            <a:ext cx="4004533" cy="7446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172126" y="6716168"/>
            <a:ext cx="484408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HTTP to HTTPS Redirect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48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Redirect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279771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6" grpId="0"/>
      <p:bldP spid="41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18431A-1341-EC2D-B289-C250D5353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19E9-06C7-844B-7B26-33175698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 and Backend Configs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77403-5D45-5896-B906-1AE8F3F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0" y="1450390"/>
            <a:ext cx="6718300" cy="55372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AF8E3D-BCF5-D731-5F16-2B5A64B3DBFE}"/>
              </a:ext>
            </a:extLst>
          </p:cNvPr>
          <p:cNvSpPr/>
          <p:nvPr/>
        </p:nvSpPr>
        <p:spPr>
          <a:xfrm>
            <a:off x="9978159" y="3459891"/>
            <a:ext cx="4300151" cy="21253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</a:t>
            </a:r>
          </a:p>
          <a:p>
            <a:pPr algn="ctr"/>
            <a:r>
              <a:rPr lang="en-US" sz="4000"/>
              <a:t>Custom Resources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509DAF-BB79-4A7F-6C0D-F3825BF266D1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6888969" y="2557848"/>
            <a:ext cx="3089190" cy="196472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206151-90FA-A208-F306-E52D412565E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697362" y="4522573"/>
            <a:ext cx="3280797" cy="44484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D2C6A-BBBE-AEEF-C260-F667F79AF4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BB5CD-35C0-2004-4282-CEC09DCB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</a:t>
            </a:r>
            <a:r>
              <a:rPr lang="en-US" err="1"/>
              <a:t>FrontendConfig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0008-9BBC-C784-B1C1-E2AE191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73" y="2342241"/>
            <a:ext cx="6889173" cy="36782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A18E2C-3568-4FC2-75FC-71F738665C96}"/>
              </a:ext>
            </a:extLst>
          </p:cNvPr>
          <p:cNvSpPr/>
          <p:nvPr/>
        </p:nvSpPr>
        <p:spPr>
          <a:xfrm>
            <a:off x="7741228" y="1153390"/>
            <a:ext cx="6889172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</a:p>
          <a:p>
            <a:pPr algn="ctr"/>
            <a:r>
              <a:rPr lang="en-US" sz="3000" b="1" err="1"/>
              <a:t>FrontendConfig</a:t>
            </a:r>
            <a:endParaRPr lang="en-US" sz="3000" b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F5C2EA-97F2-AEF6-0FB8-89B78775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54" y="1415033"/>
            <a:ext cx="7180119" cy="2814068"/>
          </a:xfrm>
        </p:spPr>
        <p:txBody>
          <a:bodyPr/>
          <a:lstStyle/>
          <a:p>
            <a:r>
              <a:rPr lang="en-US"/>
              <a:t>We create a Custom Resource: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Reference this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r>
              <a:rPr lang="en-US"/>
              <a:t> in</a:t>
            </a:r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annotations</a:t>
            </a:r>
            <a:r>
              <a:rPr lang="en-US"/>
              <a:t> section of our </a:t>
            </a:r>
            <a:r>
              <a:rPr lang="en-US">
                <a:solidFill>
                  <a:srgbClr val="0070C0"/>
                </a:solidFill>
              </a:rPr>
              <a:t>Ingress Service</a:t>
            </a:r>
            <a:r>
              <a:rPr lang="en-US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F0E5C-3522-EF1D-0B4F-9BD922E5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4" y="6471611"/>
            <a:ext cx="14069292" cy="107060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1FB904-C602-4E9F-2D7C-A1CD54D607D1}"/>
              </a:ext>
            </a:extLst>
          </p:cNvPr>
          <p:cNvSpPr/>
          <p:nvPr/>
        </p:nvSpPr>
        <p:spPr>
          <a:xfrm>
            <a:off x="426027" y="5203995"/>
            <a:ext cx="6889172" cy="1143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Ingress Service</a:t>
            </a:r>
          </a:p>
          <a:p>
            <a:pPr algn="ctr"/>
            <a:r>
              <a:rPr lang="en-US" sz="3000" b="1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42528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  <a:r>
              <a:rPr lang="en-US" sz="3000"/>
              <a:t>: HTTP to HTTPS Redirect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Annotation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5321-1594-110D-63EC-26E752F8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" y="2179018"/>
            <a:ext cx="6538213" cy="305037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E87954-DE87-CD47-7699-C9CA5F585600}"/>
              </a:ext>
            </a:extLst>
          </p:cNvPr>
          <p:cNvSpPr/>
          <p:nvPr/>
        </p:nvSpPr>
        <p:spPr>
          <a:xfrm>
            <a:off x="318085" y="4817882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404815-7004-1340-9999-92CA3EA186E7}"/>
              </a:ext>
            </a:extLst>
          </p:cNvPr>
          <p:cNvSpPr/>
          <p:nvPr/>
        </p:nvSpPr>
        <p:spPr>
          <a:xfrm>
            <a:off x="318085" y="4110606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21" grpId="0" animBg="1"/>
      <p:bldP spid="2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Workload Identity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526569" y="4682367"/>
            <a:ext cx="2363255" cy="163084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792508" y="5882352"/>
            <a:ext cx="2034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621499" y="6716168"/>
            <a:ext cx="594534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GKE Workload Identity Demo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6EA90EC-CA83-F805-8853-29A1909FB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45" y="4718765"/>
            <a:ext cx="1294669" cy="125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459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4348B-4A57-7A30-0BB4-6B2C63365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0943-7B14-65EC-E198-B3F04A53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3" y="1066800"/>
            <a:ext cx="9335589" cy="644427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is the best way for Applications running on GKE to access GCP Services ?</a:t>
            </a:r>
          </a:p>
          <a:p>
            <a:pPr lvl="1"/>
            <a:r>
              <a:rPr lang="en-US"/>
              <a:t>Using Workload Identity</a:t>
            </a:r>
          </a:p>
          <a:p>
            <a:r>
              <a:rPr lang="en-US" b="1">
                <a:solidFill>
                  <a:srgbClr val="C00000"/>
                </a:solidFill>
              </a:rPr>
              <a:t>What is Workload Identity ?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Workload Identity allows a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Kubernetes service account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in your GKE cluster to act as an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IAM service account. 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Pods that use the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configured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Kubernetes service account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automatically authenticate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as the IAM service account when accessing Google Cloud APIs. </a:t>
            </a: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Using Workload Identity allows you to assign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distinct, fine-grained identities and authorization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for each application in your cluster.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9876E7-026B-5328-E1E2-9478149A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14" y="-146364"/>
            <a:ext cx="12618720" cy="1188851"/>
          </a:xfrm>
        </p:spPr>
        <p:txBody>
          <a:bodyPr/>
          <a:lstStyle/>
          <a:p>
            <a:r>
              <a:rPr lang="en-US"/>
              <a:t>GKE Workload Identity</a:t>
            </a:r>
          </a:p>
        </p:txBody>
      </p:sp>
      <p:sp>
        <p:nvSpPr>
          <p:cNvPr id="15" name="Google Shape;1256;p47">
            <a:extLst>
              <a:ext uri="{FF2B5EF4-FFF2-40B4-BE49-F238E27FC236}">
                <a16:creationId xmlns:a16="http://schemas.microsoft.com/office/drawing/2014/main" id="{473123B9-6EB0-3376-8A6D-9765207DFA28}"/>
              </a:ext>
            </a:extLst>
          </p:cNvPr>
          <p:cNvSpPr/>
          <p:nvPr/>
        </p:nvSpPr>
        <p:spPr>
          <a:xfrm>
            <a:off x="10138850" y="3907972"/>
            <a:ext cx="3879692" cy="243626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9514BF38-96C5-5106-31C9-5694C92204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8229" y="3907973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B6E907-9BF3-A2E0-1344-D02D48BBD444}"/>
              </a:ext>
            </a:extLst>
          </p:cNvPr>
          <p:cNvSpPr/>
          <p:nvPr/>
        </p:nvSpPr>
        <p:spPr>
          <a:xfrm>
            <a:off x="10426256" y="4628266"/>
            <a:ext cx="3139451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FC50ED1-3E67-2A6D-6228-66E05A12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382" y="4291460"/>
            <a:ext cx="619863" cy="600492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EBDA6-6397-D330-0F97-46B26F478EFF}"/>
              </a:ext>
            </a:extLst>
          </p:cNvPr>
          <p:cNvSpPr txBox="1"/>
          <p:nvPr/>
        </p:nvSpPr>
        <p:spPr>
          <a:xfrm>
            <a:off x="11061401" y="4611227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wid-kns</a:t>
            </a:r>
            <a:endParaRPr lang="en-US" sz="14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7DAE384-1CBF-4C4A-814A-168E2D421371}"/>
              </a:ext>
            </a:extLst>
          </p:cNvPr>
          <p:cNvSpPr/>
          <p:nvPr/>
        </p:nvSpPr>
        <p:spPr>
          <a:xfrm>
            <a:off x="10745617" y="4933255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B0139-DEF8-5056-6B23-C295D245032B}"/>
              </a:ext>
            </a:extLst>
          </p:cNvPr>
          <p:cNvSpPr txBox="1"/>
          <p:nvPr/>
        </p:nvSpPr>
        <p:spPr>
          <a:xfrm>
            <a:off x="10782714" y="5756706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F9E3EAE-FF4E-76B1-DC7C-02B9123C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25" y="4995721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2A1574-992F-10AE-FCDC-5C1816BDD94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1800577" y="5517519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FB57BA8-D44A-DAEC-DF9F-A14CD19F8DAE}"/>
              </a:ext>
            </a:extLst>
          </p:cNvPr>
          <p:cNvSpPr/>
          <p:nvPr/>
        </p:nvSpPr>
        <p:spPr>
          <a:xfrm>
            <a:off x="12246520" y="4934143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E77765BA-F1B1-70E8-2507-2B0CC6ED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017" y="4978698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B783B2-0100-83C9-3747-E89F690C0113}"/>
              </a:ext>
            </a:extLst>
          </p:cNvPr>
          <p:cNvSpPr txBox="1"/>
          <p:nvPr/>
        </p:nvSpPr>
        <p:spPr>
          <a:xfrm>
            <a:off x="12415548" y="5797833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B491CD-673B-3ABF-6C78-4B9211259EB3}"/>
              </a:ext>
            </a:extLst>
          </p:cNvPr>
          <p:cNvSpPr txBox="1"/>
          <p:nvPr/>
        </p:nvSpPr>
        <p:spPr>
          <a:xfrm>
            <a:off x="10664283" y="3979026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8" name="Google Shape;668;p26">
            <a:extLst>
              <a:ext uri="{FF2B5EF4-FFF2-40B4-BE49-F238E27FC236}">
                <a16:creationId xmlns:a16="http://schemas.microsoft.com/office/drawing/2014/main" id="{DB8C89D0-DFC1-D2BC-FD44-FF63FB62E4D4}"/>
              </a:ext>
            </a:extLst>
          </p:cNvPr>
          <p:cNvSpPr/>
          <p:nvPr/>
        </p:nvSpPr>
        <p:spPr>
          <a:xfrm>
            <a:off x="9867562" y="69261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EB5876-7C64-D8E1-992C-23A1C33B9BB2}"/>
              </a:ext>
            </a:extLst>
          </p:cNvPr>
          <p:cNvSpPr/>
          <p:nvPr/>
        </p:nvSpPr>
        <p:spPr>
          <a:xfrm>
            <a:off x="10176079" y="120169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30" name="Google Shape;400;p20">
            <a:extLst>
              <a:ext uri="{FF2B5EF4-FFF2-40B4-BE49-F238E27FC236}">
                <a16:creationId xmlns:a16="http://schemas.microsoft.com/office/drawing/2014/main" id="{B7D264C1-432B-87A9-8AF5-B7FCF7C23C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0932" y="191180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C90A5E-219D-FB35-65FF-EE69DE6B4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2526" y="1924799"/>
            <a:ext cx="1212662" cy="9431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C0BDB2-A3B2-C7E0-5AA5-16B6F96866CF}"/>
              </a:ext>
            </a:extLst>
          </p:cNvPr>
          <p:cNvSpPr txBox="1"/>
          <p:nvPr/>
        </p:nvSpPr>
        <p:spPr>
          <a:xfrm>
            <a:off x="10138850" y="297296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E1F5C-0327-C585-AB84-CB2688CCC080}"/>
              </a:ext>
            </a:extLst>
          </p:cNvPr>
          <p:cNvSpPr txBox="1"/>
          <p:nvPr/>
        </p:nvSpPr>
        <p:spPr>
          <a:xfrm>
            <a:off x="12857072" y="297296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</a:p>
        </p:txBody>
      </p:sp>
      <p:pic>
        <p:nvPicPr>
          <p:cNvPr id="34" name="Google Shape;400;p20">
            <a:extLst>
              <a:ext uri="{FF2B5EF4-FFF2-40B4-BE49-F238E27FC236}">
                <a16:creationId xmlns:a16="http://schemas.microsoft.com/office/drawing/2014/main" id="{762DE018-C5FC-A61A-8087-33F715F46E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4561" y="725617"/>
            <a:ext cx="487635" cy="375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96393E-7855-D1F0-C7AA-BB17BD497C97}"/>
              </a:ext>
            </a:extLst>
          </p:cNvPr>
          <p:cNvCxnSpPr>
            <a:endCxn id="31" idx="1"/>
          </p:cNvCxnSpPr>
          <p:nvPr/>
        </p:nvCxnSpPr>
        <p:spPr>
          <a:xfrm>
            <a:off x="11515173" y="239638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97BC2E-EAA9-1950-D437-4F8EB7CC66E2}"/>
              </a:ext>
            </a:extLst>
          </p:cNvPr>
          <p:cNvSpPr txBox="1"/>
          <p:nvPr/>
        </p:nvSpPr>
        <p:spPr>
          <a:xfrm>
            <a:off x="11731961" y="3398924"/>
            <a:ext cx="178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IAM Policy Binding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99CAA-BF61-EF3A-C1D1-1F9699BB2594}"/>
              </a:ext>
            </a:extLst>
          </p:cNvPr>
          <p:cNvSpPr txBox="1"/>
          <p:nvPr/>
        </p:nvSpPr>
        <p:spPr>
          <a:xfrm>
            <a:off x="10422196" y="678772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0593419-155F-25A7-A91A-F5173B011501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16200000" flipH="1">
            <a:off x="10889968" y="2991219"/>
            <a:ext cx="2605378" cy="2419208"/>
          </a:xfrm>
          <a:prstGeom prst="bentConnector4">
            <a:avLst>
              <a:gd name="adj1" fmla="val 31552"/>
              <a:gd name="adj2" fmla="val 134647"/>
            </a:avLst>
          </a:prstGeom>
          <a:ln w="635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8;p38">
            <a:extLst>
              <a:ext uri="{FF2B5EF4-FFF2-40B4-BE49-F238E27FC236}">
                <a16:creationId xmlns:a16="http://schemas.microsoft.com/office/drawing/2014/main" id="{443921E8-87A1-5975-003B-D065FF81015E}"/>
              </a:ext>
            </a:extLst>
          </p:cNvPr>
          <p:cNvSpPr/>
          <p:nvPr/>
        </p:nvSpPr>
        <p:spPr>
          <a:xfrm>
            <a:off x="9867562" y="6662659"/>
            <a:ext cx="4478029" cy="1040881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06;p39">
            <a:extLst>
              <a:ext uri="{FF2B5EF4-FFF2-40B4-BE49-F238E27FC236}">
                <a16:creationId xmlns:a16="http://schemas.microsoft.com/office/drawing/2014/main" id="{AD8712E1-7E10-7984-EE70-03519F7A790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4561" y="6739777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1A786A-742D-E541-4D6B-58FCD31C1A4B}"/>
              </a:ext>
            </a:extLst>
          </p:cNvPr>
          <p:cNvSpPr txBox="1"/>
          <p:nvPr/>
        </p:nvSpPr>
        <p:spPr>
          <a:xfrm>
            <a:off x="10188229" y="6665352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2BECDD7-063B-933E-5F6E-166F212CA130}"/>
              </a:ext>
            </a:extLst>
          </p:cNvPr>
          <p:cNvSpPr/>
          <p:nvPr/>
        </p:nvSpPr>
        <p:spPr>
          <a:xfrm>
            <a:off x="10536686" y="6982437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10D81D-A16A-A5A7-0EC3-E523FC918C1D}"/>
              </a:ext>
            </a:extLst>
          </p:cNvPr>
          <p:cNvSpPr/>
          <p:nvPr/>
        </p:nvSpPr>
        <p:spPr>
          <a:xfrm>
            <a:off x="11913658" y="6990171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3C0E8B-E82B-9543-7173-7F9FC5616B2B}"/>
              </a:ext>
            </a:extLst>
          </p:cNvPr>
          <p:cNvSpPr/>
          <p:nvPr/>
        </p:nvSpPr>
        <p:spPr>
          <a:xfrm>
            <a:off x="13199159" y="6982436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1306;p39">
            <a:extLst>
              <a:ext uri="{FF2B5EF4-FFF2-40B4-BE49-F238E27FC236}">
                <a16:creationId xmlns:a16="http://schemas.microsoft.com/office/drawing/2014/main" id="{14B825EC-3483-EACD-AED1-EA8E49A003A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6399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06;p39">
            <a:extLst>
              <a:ext uri="{FF2B5EF4-FFF2-40B4-BE49-F238E27FC236}">
                <a16:creationId xmlns:a16="http://schemas.microsoft.com/office/drawing/2014/main" id="{5D2F0E72-B695-4666-63C6-9ED8872CD26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7194" y="706715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06;p39">
            <a:extLst>
              <a:ext uri="{FF2B5EF4-FFF2-40B4-BE49-F238E27FC236}">
                <a16:creationId xmlns:a16="http://schemas.microsoft.com/office/drawing/2014/main" id="{F01321B3-C264-C905-5D9B-94BA1E49277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45472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B231B9D-1846-1BAA-9BE9-D91BE069E2E6}"/>
              </a:ext>
            </a:extLst>
          </p:cNvPr>
          <p:cNvSpPr txBox="1"/>
          <p:nvPr/>
        </p:nvSpPr>
        <p:spPr>
          <a:xfrm>
            <a:off x="10489770" y="735527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C26C9-9D9B-CF40-07C5-FE72F1A11C2B}"/>
              </a:ext>
            </a:extLst>
          </p:cNvPr>
          <p:cNvSpPr txBox="1"/>
          <p:nvPr/>
        </p:nvSpPr>
        <p:spPr>
          <a:xfrm>
            <a:off x="11884627" y="7378183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C8703F-EE7F-7A8D-CB05-E8875722C7EA}"/>
              </a:ext>
            </a:extLst>
          </p:cNvPr>
          <p:cNvSpPr txBox="1"/>
          <p:nvPr/>
        </p:nvSpPr>
        <p:spPr>
          <a:xfrm>
            <a:off x="13155007" y="7387689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86757C5-F9EB-5407-3B93-96D13DBB41AC}"/>
              </a:ext>
            </a:extLst>
          </p:cNvPr>
          <p:cNvCxnSpPr>
            <a:stCxn id="20" idx="1"/>
            <a:endCxn id="12" idx="1"/>
          </p:cNvCxnSpPr>
          <p:nvPr/>
        </p:nvCxnSpPr>
        <p:spPr>
          <a:xfrm rot="10800000" flipV="1">
            <a:off x="9867563" y="5517518"/>
            <a:ext cx="878055" cy="1665581"/>
          </a:xfrm>
          <a:prstGeom prst="bentConnector3">
            <a:avLst>
              <a:gd name="adj1" fmla="val 166947"/>
            </a:avLst>
          </a:prstGeom>
          <a:ln w="63500">
            <a:solidFill>
              <a:srgbClr val="38995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8AB912-51A5-9752-C6CA-B193C60B3B88}"/>
              </a:ext>
            </a:extLst>
          </p:cNvPr>
          <p:cNvSpPr txBox="1"/>
          <p:nvPr/>
        </p:nvSpPr>
        <p:spPr>
          <a:xfrm>
            <a:off x="9211542" y="5150050"/>
            <a:ext cx="90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389954"/>
                </a:solidFill>
              </a:rPr>
              <a:t>List VMs</a:t>
            </a:r>
          </a:p>
        </p:txBody>
      </p:sp>
    </p:spTree>
    <p:extLst>
      <p:ext uri="{BB962C8B-B14F-4D97-AF65-F5344CB8AC3E}">
        <p14:creationId xmlns:p14="http://schemas.microsoft.com/office/powerpoint/2010/main" val="348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/>
      <p:bldP spid="20" grpId="0" animBg="1"/>
      <p:bldP spid="21" grpId="0"/>
      <p:bldP spid="24" grpId="0" animBg="1"/>
      <p:bldP spid="26" grpId="0"/>
      <p:bldP spid="27" grpId="0"/>
      <p:bldP spid="28" grpId="0" animBg="1"/>
      <p:bldP spid="29" grpId="0" animBg="1"/>
      <p:bldP spid="32" grpId="0"/>
      <p:bldP spid="33" grpId="0"/>
      <p:bldP spid="54" grpId="0"/>
      <p:bldP spid="5" grpId="0"/>
      <p:bldP spid="12" grpId="0" animBg="1"/>
      <p:bldP spid="14" grpId="0"/>
      <p:bldP spid="36" grpId="0" animBg="1"/>
      <p:bldP spid="38" grpId="0" animBg="1"/>
      <p:bldP spid="39" grpId="0" animBg="1"/>
      <p:bldP spid="43" grpId="0"/>
      <p:bldP spid="44" grpId="0"/>
      <p:bldP spid="45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77DBE6-66F6-6F2F-81A9-F2658EFF4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18CF41-AFE8-84B5-D14D-49DB1FB7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20F0D-C560-30AD-101F-B2C71492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18" y="1239094"/>
            <a:ext cx="12371942" cy="62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441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</a:t>
            </a:r>
          </a:p>
          <a:p>
            <a:r>
              <a:rPr lang="en-US" sz="3000"/>
              <a:t>Workload</a:t>
            </a:r>
          </a:p>
          <a:p>
            <a:r>
              <a:rPr lang="en-US" sz="3000"/>
              <a:t>Identity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39" name="Rounded Rectangle 1038">
            <a:extLst>
              <a:ext uri="{FF2B5EF4-FFF2-40B4-BE49-F238E27FC236}">
                <a16:creationId xmlns:a16="http://schemas.microsoft.com/office/drawing/2014/main" id="{4602C41A-81CC-36D9-9BB4-DB0897275152}"/>
              </a:ext>
            </a:extLst>
          </p:cNvPr>
          <p:cNvSpPr/>
          <p:nvPr/>
        </p:nvSpPr>
        <p:spPr>
          <a:xfrm>
            <a:off x="2264695" y="5358134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0A645DA3-226B-1A0D-904E-6BC7435F4BF8}"/>
              </a:ext>
            </a:extLst>
          </p:cNvPr>
          <p:cNvSpPr txBox="1"/>
          <p:nvPr/>
        </p:nvSpPr>
        <p:spPr>
          <a:xfrm>
            <a:off x="2334872" y="624075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-no-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1" name="Picture 2">
            <a:extLst>
              <a:ext uri="{FF2B5EF4-FFF2-40B4-BE49-F238E27FC236}">
                <a16:creationId xmlns:a16="http://schemas.microsoft.com/office/drawing/2014/main" id="{47F59626-816B-8919-A58D-8A30224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3" y="542060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395963" y="50304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wid-kns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3432675" y="5362718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3434725" y="6245340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5102606" y="6227296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1318644" y="393200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3"/>
            <a:ext cx="4478029" cy="2129510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306;p39">
            <a:extLst>
              <a:ext uri="{FF2B5EF4-FFF2-40B4-BE49-F238E27FC236}">
                <a16:creationId xmlns:a16="http://schemas.microsoft.com/office/drawing/2014/main" id="{A2427133-CFB0-A339-EF22-2DE6115694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2430" y="4830136"/>
            <a:ext cx="413646" cy="3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49" y="4784497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</a:p>
        </p:txBody>
      </p:sp>
      <p:pic>
        <p:nvPicPr>
          <p:cNvPr id="28" name="Google Shape;198;p23">
            <a:extLst>
              <a:ext uri="{FF2B5EF4-FFF2-40B4-BE49-F238E27FC236}">
                <a16:creationId xmlns:a16="http://schemas.microsoft.com/office/drawing/2014/main" id="{CB70A429-2DA0-E924-2AA6-40EEDC7A51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5776" y="5472445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2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7905C-CB0A-F4BE-EB43-5148905DA6DE}"/>
              </a:ext>
            </a:extLst>
          </p:cNvPr>
          <p:cNvSpPr txBox="1"/>
          <p:nvPr/>
        </p:nvSpPr>
        <p:spPr>
          <a:xfrm>
            <a:off x="8763500" y="627970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8F17C634-1094-2F94-7F96-21D1ED0E9C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5884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ACF169D-EEFA-1929-BB11-9EC13FEA8903}"/>
              </a:ext>
            </a:extLst>
          </p:cNvPr>
          <p:cNvSpPr/>
          <p:nvPr/>
        </p:nvSpPr>
        <p:spPr>
          <a:xfrm>
            <a:off x="10111323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DE614F-A4BB-38A6-8520-721F7091B3A1}"/>
              </a:ext>
            </a:extLst>
          </p:cNvPr>
          <p:cNvSpPr txBox="1"/>
          <p:nvPr/>
        </p:nvSpPr>
        <p:spPr>
          <a:xfrm>
            <a:off x="10083608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</a:p>
        </p:txBody>
      </p:sp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3EE15C6E-D737-BDBB-EC55-705AC6FD36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4591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18B3BBC-3A11-B01B-A08C-431153475A70}"/>
              </a:ext>
            </a:extLst>
          </p:cNvPr>
          <p:cNvSpPr/>
          <p:nvPr/>
        </p:nvSpPr>
        <p:spPr>
          <a:xfrm>
            <a:off x="11400030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9F5E72-9AEA-FE7E-767F-2EB55A74F768}"/>
              </a:ext>
            </a:extLst>
          </p:cNvPr>
          <p:cNvSpPr txBox="1"/>
          <p:nvPr/>
        </p:nvSpPr>
        <p:spPr>
          <a:xfrm>
            <a:off x="11372315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stCxn id="1044" idx="2"/>
            <a:endCxn id="23" idx="1"/>
          </p:cNvCxnSpPr>
          <p:nvPr/>
        </p:nvCxnSpPr>
        <p:spPr>
          <a:xfrm rot="5400000" flipH="1" flipV="1">
            <a:off x="5803739" y="3996070"/>
            <a:ext cx="708369" cy="4405726"/>
          </a:xfrm>
          <a:prstGeom prst="bentConnector4">
            <a:avLst>
              <a:gd name="adj1" fmla="val -32271"/>
              <a:gd name="adj2" fmla="val 9445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9DAA555-A4CB-6331-F3E4-C37B8060D399}"/>
              </a:ext>
            </a:extLst>
          </p:cNvPr>
          <p:cNvCxnSpPr>
            <a:stCxn id="1040" idx="2"/>
            <a:endCxn id="23" idx="2"/>
          </p:cNvCxnSpPr>
          <p:nvPr/>
        </p:nvCxnSpPr>
        <p:spPr>
          <a:xfrm rot="16200000" flipH="1">
            <a:off x="6512956" y="2822657"/>
            <a:ext cx="360970" cy="7812722"/>
          </a:xfrm>
          <a:prstGeom prst="bentConnector3">
            <a:avLst>
              <a:gd name="adj1" fmla="val 2025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522189-2482-E031-960B-546B9D4F64BC}"/>
              </a:ext>
            </a:extLst>
          </p:cNvPr>
          <p:cNvCxnSpPr/>
          <p:nvPr/>
        </p:nvCxnSpPr>
        <p:spPr>
          <a:xfrm>
            <a:off x="9424835" y="7046214"/>
            <a:ext cx="1105586" cy="442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EE17A1-FA76-7DD9-9497-5E728EBCDB50}"/>
              </a:ext>
            </a:extLst>
          </p:cNvPr>
          <p:cNvCxnSpPr>
            <a:cxnSpLocks/>
          </p:cNvCxnSpPr>
          <p:nvPr/>
        </p:nvCxnSpPr>
        <p:spPr>
          <a:xfrm flipH="1">
            <a:off x="9715016" y="7006664"/>
            <a:ext cx="621358" cy="5077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77F407-ADD9-174C-DB27-76E9442D1539}"/>
              </a:ext>
            </a:extLst>
          </p:cNvPr>
          <p:cNvSpPr txBox="1"/>
          <p:nvPr/>
        </p:nvSpPr>
        <p:spPr>
          <a:xfrm>
            <a:off x="10658110" y="6925027"/>
            <a:ext cx="1925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List VMs Access Denied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6119754" y="6484982"/>
            <a:ext cx="195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List VMs Access Granted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23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29" grpId="0" animBg="1"/>
      <p:bldP spid="1031" grpId="0"/>
      <p:bldP spid="1036" grpId="0"/>
      <p:bldP spid="1037" grpId="0" animBg="1"/>
      <p:bldP spid="1039" grpId="0" animBg="1"/>
      <p:bldP spid="1040" grpId="0"/>
      <p:bldP spid="1042" grpId="0"/>
      <p:bldP spid="1043" grpId="0" animBg="1"/>
      <p:bldP spid="1044" grpId="0"/>
      <p:bldP spid="1055" grpId="0" animBg="1"/>
      <p:bldP spid="1057" grpId="0"/>
      <p:bldP spid="7" grpId="0" animBg="1"/>
      <p:bldP spid="10" grpId="0" animBg="1"/>
      <p:bldP spid="15" grpId="0"/>
      <p:bldP spid="19" grpId="0"/>
      <p:bldP spid="22" grpId="0"/>
      <p:bldP spid="50" grpId="0"/>
      <p:bldP spid="23" grpId="0" animBg="1"/>
      <p:bldP spid="26" grpId="0"/>
      <p:bldP spid="30" grpId="0" animBg="1"/>
      <p:bldP spid="42" grpId="0"/>
      <p:bldP spid="44" grpId="0" animBg="1"/>
      <p:bldP spid="45" grpId="0"/>
      <p:bldP spid="52" grpId="0" animBg="1"/>
      <p:bldP spid="54" grpId="0"/>
      <p:bldP spid="69" grpId="0"/>
      <p:bldP spid="70" grpId="0"/>
      <p:bldP spid="29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040" y="5999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793496" y="219221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7953955" y="2212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62222" y="5999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955582" y="92500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  <a:r>
              <a:rPr lang="en-US" sz="3000"/>
              <a:t>: GKE Workload Identity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-26552" y="280553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1133907" y="2825701"/>
            <a:ext cx="518376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without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1E9A0-E9C0-9AD3-B902-8997F848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2" y="1194671"/>
            <a:ext cx="4851400" cy="157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25C24-D193-F1C2-5A15-5375F459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" y="3730952"/>
            <a:ext cx="6249004" cy="3898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972CC-E235-5299-2300-94F3CF84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614" y="3081427"/>
            <a:ext cx="7232074" cy="46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68458" y="6716168"/>
            <a:ext cx="405143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Install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45DBF8-F538-F36E-100C-2E747B49C0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931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 previous SSL Demos, we added DNS Record </a:t>
            </a:r>
            <a:r>
              <a:rPr lang="en-US" sz="2600">
                <a:solidFill>
                  <a:srgbClr val="FFFF00"/>
                </a:solidFill>
              </a:rPr>
              <a:t>manually in Google Cloud DNS</a:t>
            </a:r>
            <a:r>
              <a:rPr lang="en-US" sz="2600"/>
              <a:t> (demo1.kalyanreddydaida.com)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With External DNS we can </a:t>
            </a:r>
            <a:r>
              <a:rPr lang="en-US" sz="2600">
                <a:solidFill>
                  <a:srgbClr val="FFFF00"/>
                </a:solidFill>
              </a:rPr>
              <a:t>automatically</a:t>
            </a:r>
            <a:r>
              <a:rPr lang="en-US" sz="2600"/>
              <a:t> add it for a Kubernetes </a:t>
            </a:r>
            <a:r>
              <a:rPr lang="en-US" sz="2600">
                <a:solidFill>
                  <a:srgbClr val="FFFF00"/>
                </a:solidFill>
              </a:rPr>
              <a:t>Ingress Service </a:t>
            </a:r>
            <a:r>
              <a:rPr lang="en-US" sz="2600"/>
              <a:t>or Kubernetes </a:t>
            </a:r>
            <a:r>
              <a:rPr lang="en-US" sz="2600">
                <a:solidFill>
                  <a:srgbClr val="FFFF00"/>
                </a:solidFill>
              </a:rPr>
              <a:t>Service</a:t>
            </a:r>
            <a:r>
              <a:rPr lang="en-US" sz="260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485214" y="1888293"/>
            <a:ext cx="151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DNS</a:t>
            </a:r>
          </a:p>
        </p:txBody>
      </p:sp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demo1.kalyanreddydaida.com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demo2.kalyanreddydaida.com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258;p16">
            <a:extLst>
              <a:ext uri="{FF2B5EF4-FFF2-40B4-BE49-F238E27FC236}">
                <a16:creationId xmlns:a16="http://schemas.microsoft.com/office/drawing/2014/main" id="{2A0C9469-7F45-F943-E984-E3EF741A411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9968" y="1018477"/>
            <a:ext cx="925872" cy="89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B3570-0973-7A74-200A-FB0C063C7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33" y="6550515"/>
            <a:ext cx="13711662" cy="9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598801"/>
            <a:ext cx="13123849" cy="709231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937" y="47617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907261"/>
            <a:ext cx="12833098" cy="66505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7807" y="8558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8326249" y="-8610"/>
            <a:ext cx="5174774" cy="54850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 - External DNS Install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D6310589-C555-A4D0-5BAF-BEB72B351E56}"/>
              </a:ext>
            </a:extLst>
          </p:cNvPr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549D56-AB8C-0768-0CA3-DBC7DF0C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A524CCEA-6C43-B1B0-6FD4-2A8E6FD08678}"/>
              </a:ext>
            </a:extLst>
          </p:cNvPr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AB0E490-A461-6A6A-A6B6-13B6D66861C3}"/>
              </a:ext>
            </a:extLst>
          </p:cNvPr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B80187D5-581C-505E-BA25-897B0E6D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547CC06-D962-72D6-D129-6C1BDE0D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4C421BA1-B45A-FB7B-158B-D20598D9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A286FB5B-9A89-048A-FA44-27566CF7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57ECACD-4CAA-E4F5-A65C-E3CE6901E65C}"/>
              </a:ext>
            </a:extLst>
          </p:cNvPr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1037" name="Rounded Rectangle 1036">
            <a:extLst>
              <a:ext uri="{FF2B5EF4-FFF2-40B4-BE49-F238E27FC236}">
                <a16:creationId xmlns:a16="http://schemas.microsoft.com/office/drawing/2014/main" id="{E4752026-B758-D1E9-6393-8B97DA9AD45C}"/>
              </a:ext>
            </a:extLst>
          </p:cNvPr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7CA28B2-4142-0B9B-AC0C-81F1B3D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243C7786-2AA2-C072-318C-40D00B9F60F1}"/>
              </a:ext>
            </a:extLst>
          </p:cNvPr>
          <p:cNvSpPr txBox="1"/>
          <p:nvPr/>
        </p:nvSpPr>
        <p:spPr>
          <a:xfrm>
            <a:off x="3111883" y="5030494"/>
            <a:ext cx="22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external-</a:t>
            </a:r>
            <a:r>
              <a:rPr lang="en-US" sz="1400" err="1"/>
              <a:t>dns</a:t>
            </a:r>
            <a:r>
              <a:rPr lang="en-US" sz="1400"/>
              <a:t>-ns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21DE1FE-34B9-0E69-9D70-DEB5CADA56AA}"/>
              </a:ext>
            </a:extLst>
          </p:cNvPr>
          <p:cNvSpPr/>
          <p:nvPr/>
        </p:nvSpPr>
        <p:spPr>
          <a:xfrm>
            <a:off x="2229580" y="5362718"/>
            <a:ext cx="2258055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7BBA8BA-80DD-3043-6CD1-6C36C1DDCA03}"/>
              </a:ext>
            </a:extLst>
          </p:cNvPr>
          <p:cNvSpPr txBox="1"/>
          <p:nvPr/>
        </p:nvSpPr>
        <p:spPr>
          <a:xfrm>
            <a:off x="2326389" y="6072209"/>
            <a:ext cx="19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external-</a:t>
            </a:r>
            <a:r>
              <a:rPr lang="en-US" sz="1400" err="1"/>
              <a:t>dns</a:t>
            </a:r>
            <a:r>
              <a:rPr lang="en-US" sz="1400"/>
              <a:t> Deployment</a:t>
            </a:r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2BB2B22A-5E9E-1564-571A-52F7A55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DCE681D8-E889-C5E5-0479-9F59115ABFB8}"/>
              </a:ext>
            </a:extLst>
          </p:cNvPr>
          <p:cNvCxnSpPr>
            <a:cxnSpLocks/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AD5C4A35-77BF-D655-F0F7-C32E9C29C182}"/>
              </a:ext>
            </a:extLst>
          </p:cNvPr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A9E9AAAB-943C-F743-C061-2960E06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E56E9C1-CCD1-05EF-2BBF-7CC956074ECE}"/>
              </a:ext>
            </a:extLst>
          </p:cNvPr>
          <p:cNvSpPr txBox="1"/>
          <p:nvPr/>
        </p:nvSpPr>
        <p:spPr>
          <a:xfrm>
            <a:off x="4966739" y="6227296"/>
            <a:ext cx="103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ext-dns-ksa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>
            <a:extLst>
              <a:ext uri="{FF2B5EF4-FFF2-40B4-BE49-F238E27FC236}">
                <a16:creationId xmlns:a16="http://schemas.microsoft.com/office/drawing/2014/main" id="{AE154751-996E-2648-A38E-B53FE540B15E}"/>
              </a:ext>
            </a:extLst>
          </p:cNvPr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878A5B-0741-6A0E-0D98-4A235A61DD11}"/>
              </a:ext>
            </a:extLst>
          </p:cNvPr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</a:p>
        </p:txBody>
      </p:sp>
      <p:pic>
        <p:nvPicPr>
          <p:cNvPr id="12" name="Google Shape;400;p20">
            <a:extLst>
              <a:ext uri="{FF2B5EF4-FFF2-40B4-BE49-F238E27FC236}">
                <a16:creationId xmlns:a16="http://schemas.microsoft.com/office/drawing/2014/main" id="{E0E77D66-C3A9-FBC5-291D-462A8F6630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25F2E-D919-D427-7C2E-C4F0AF1D3F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A5840-E885-49DF-B753-3EE51BBB2C80}"/>
              </a:ext>
            </a:extLst>
          </p:cNvPr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22FB5-020E-2F5D-41A3-E97F642AA2FA}"/>
              </a:ext>
            </a:extLst>
          </p:cNvPr>
          <p:cNvSpPr txBox="1"/>
          <p:nvPr/>
        </p:nvSpPr>
        <p:spPr>
          <a:xfrm>
            <a:off x="10950414" y="378354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 </a:t>
            </a:r>
          </a:p>
          <a:p>
            <a:pPr algn="ctr"/>
            <a:r>
              <a:rPr lang="en-US" sz="1400"/>
              <a:t>(Cloud DNS Admin)</a:t>
            </a:r>
          </a:p>
        </p:txBody>
      </p:sp>
      <p:pic>
        <p:nvPicPr>
          <p:cNvPr id="20" name="Google Shape;400;p20">
            <a:extLst>
              <a:ext uri="{FF2B5EF4-FFF2-40B4-BE49-F238E27FC236}">
                <a16:creationId xmlns:a16="http://schemas.microsoft.com/office/drawing/2014/main" id="{5209C71B-AE50-4DD8-FAF4-148EFFAF92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D85E9-52D1-9565-549F-078FEA39AC03}"/>
              </a:ext>
            </a:extLst>
          </p:cNvPr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4028965-67AE-9BA3-CF88-E07BB04A61B2}"/>
              </a:ext>
            </a:extLst>
          </p:cNvPr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E3F3E7-F0DE-5A82-D5DB-642A3417081A}"/>
              </a:ext>
            </a:extLst>
          </p:cNvPr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8AA6D6-050E-8BD5-DB5B-AD88CB0593E1}"/>
              </a:ext>
            </a:extLst>
          </p:cNvPr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>
            <a:extLst>
              <a:ext uri="{FF2B5EF4-FFF2-40B4-BE49-F238E27FC236}">
                <a16:creationId xmlns:a16="http://schemas.microsoft.com/office/drawing/2014/main" id="{BA1950F8-B90B-4049-E315-3DBE61BC711B}"/>
              </a:ext>
            </a:extLst>
          </p:cNvPr>
          <p:cNvSpPr/>
          <p:nvPr/>
        </p:nvSpPr>
        <p:spPr>
          <a:xfrm>
            <a:off x="8360787" y="4779992"/>
            <a:ext cx="4478029" cy="2406705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0659B2-1AA5-7394-F5FB-96CA4CF671A8}"/>
              </a:ext>
            </a:extLst>
          </p:cNvPr>
          <p:cNvSpPr txBox="1"/>
          <p:nvPr/>
        </p:nvSpPr>
        <p:spPr>
          <a:xfrm>
            <a:off x="8707250" y="4784497"/>
            <a:ext cx="113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Cloud DNS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BF7D6D-45B0-9244-5912-FD0B948B02BF}"/>
              </a:ext>
            </a:extLst>
          </p:cNvPr>
          <p:cNvSpPr/>
          <p:nvPr/>
        </p:nvSpPr>
        <p:spPr>
          <a:xfrm>
            <a:off x="8791215" y="5369723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6650F0A-39F1-E7A7-B3D9-D82BFB8139B8}"/>
              </a:ext>
            </a:extLst>
          </p:cNvPr>
          <p:cNvCxnSpPr>
            <a:cxnSpLocks/>
            <a:stCxn id="1044" idx="2"/>
            <a:endCxn id="23" idx="1"/>
          </p:cNvCxnSpPr>
          <p:nvPr/>
        </p:nvCxnSpPr>
        <p:spPr>
          <a:xfrm rot="5400000" flipH="1" flipV="1">
            <a:off x="5524512" y="3759154"/>
            <a:ext cx="612084" cy="5060465"/>
          </a:xfrm>
          <a:prstGeom prst="bentConnector4">
            <a:avLst>
              <a:gd name="adj1" fmla="val -71140"/>
              <a:gd name="adj2" fmla="val 9382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35C090B-4E92-99A4-F092-E03416F4E32A}"/>
              </a:ext>
            </a:extLst>
          </p:cNvPr>
          <p:cNvSpPr txBox="1"/>
          <p:nvPr/>
        </p:nvSpPr>
        <p:spPr>
          <a:xfrm>
            <a:off x="3300321" y="6684669"/>
            <a:ext cx="4738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>
                <a:solidFill>
                  <a:srgbClr val="7030A0"/>
                </a:solidFill>
              </a:rPr>
              <a:t>Create / Update / Delete DNS Records in Cloud DNS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0C17DA9-E360-5357-A693-17DB5DE9FD86}"/>
              </a:ext>
            </a:extLst>
          </p:cNvPr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36F22-D4FE-1339-51BF-E3FE4E818606}"/>
              </a:ext>
            </a:extLst>
          </p:cNvPr>
          <p:cNvCxnSpPr>
            <a:cxnSpLocks/>
          </p:cNvCxnSpPr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77E561-A84D-2EFD-EBA1-A97E1380BB39}"/>
              </a:ext>
            </a:extLst>
          </p:cNvPr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</a:p>
        </p:txBody>
      </p:sp>
      <p:pic>
        <p:nvPicPr>
          <p:cNvPr id="32" name="Google Shape;89;p15">
            <a:extLst>
              <a:ext uri="{FF2B5EF4-FFF2-40B4-BE49-F238E27FC236}">
                <a16:creationId xmlns:a16="http://schemas.microsoft.com/office/drawing/2014/main" id="{4AFCF754-2FDB-C483-A77D-74C98CF42E2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9290" y="5420974"/>
            <a:ext cx="887873" cy="78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F9BD8B-79CF-CA3C-6A46-FE779B692FC7}"/>
              </a:ext>
            </a:extLst>
          </p:cNvPr>
          <p:cNvCxnSpPr>
            <a:cxnSpLocks/>
            <a:stCxn id="32" idx="3"/>
            <a:endCxn id="1045" idx="1"/>
          </p:cNvCxnSpPr>
          <p:nvPr/>
        </p:nvCxnSpPr>
        <p:spPr>
          <a:xfrm>
            <a:off x="3127163" y="5813290"/>
            <a:ext cx="398920" cy="514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2462;p55">
            <a:extLst>
              <a:ext uri="{FF2B5EF4-FFF2-40B4-BE49-F238E27FC236}">
                <a16:creationId xmlns:a16="http://schemas.microsoft.com/office/drawing/2014/main" id="{ECDB4F4F-111A-BBDC-98AE-492D48E37C6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4323" y="4826439"/>
            <a:ext cx="372691" cy="4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62;p55">
            <a:extLst>
              <a:ext uri="{FF2B5EF4-FFF2-40B4-BE49-F238E27FC236}">
                <a16:creationId xmlns:a16="http://schemas.microsoft.com/office/drawing/2014/main" id="{66231AF8-D643-8DAE-E8D4-5C1F5AE5CB0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8207" y="5463224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ED9C584-DECF-060C-47B8-7E7B0AA19092}"/>
              </a:ext>
            </a:extLst>
          </p:cNvPr>
          <p:cNvSpPr/>
          <p:nvPr/>
        </p:nvSpPr>
        <p:spPr>
          <a:xfrm>
            <a:off x="8801701" y="597965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oogle Shape;2462;p55">
            <a:extLst>
              <a:ext uri="{FF2B5EF4-FFF2-40B4-BE49-F238E27FC236}">
                <a16:creationId xmlns:a16="http://schemas.microsoft.com/office/drawing/2014/main" id="{489F8DA7-A544-A97F-26E3-973DC2FECD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38693" y="607315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9E07D11-07FE-F94C-05E3-68F524814AA3}"/>
              </a:ext>
            </a:extLst>
          </p:cNvPr>
          <p:cNvSpPr/>
          <p:nvPr/>
        </p:nvSpPr>
        <p:spPr>
          <a:xfrm>
            <a:off x="8807014" y="660012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2462;p55">
            <a:extLst>
              <a:ext uri="{FF2B5EF4-FFF2-40B4-BE49-F238E27FC236}">
                <a16:creationId xmlns:a16="http://schemas.microsoft.com/office/drawing/2014/main" id="{FCA8A7CA-5ED0-D3A5-07E6-A56550826D8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44006" y="669362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EDBE6B7-5150-7075-0A38-FD54E8EBABE8}"/>
              </a:ext>
            </a:extLst>
          </p:cNvPr>
          <p:cNvSpPr txBox="1"/>
          <p:nvPr/>
        </p:nvSpPr>
        <p:spPr>
          <a:xfrm>
            <a:off x="9311799" y="5431370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app1.kalyanreddydaida.com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8EC6B5-3935-1772-2D82-4FADB949F92E}"/>
              </a:ext>
            </a:extLst>
          </p:cNvPr>
          <p:cNvSpPr txBox="1"/>
          <p:nvPr/>
        </p:nvSpPr>
        <p:spPr>
          <a:xfrm>
            <a:off x="9300911" y="6059918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app2.kalyanreddydaida.com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24E7B2-845A-35BE-EE87-C0EC0C9CEAC2}"/>
              </a:ext>
            </a:extLst>
          </p:cNvPr>
          <p:cNvSpPr txBox="1"/>
          <p:nvPr/>
        </p:nvSpPr>
        <p:spPr>
          <a:xfrm>
            <a:off x="9313790" y="6633544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app3.kalyanreddydaida.com</a:t>
            </a:r>
          </a:p>
        </p:txBody>
      </p:sp>
      <p:pic>
        <p:nvPicPr>
          <p:cNvPr id="25" name="Google Shape;239;p23">
            <a:extLst>
              <a:ext uri="{FF2B5EF4-FFF2-40B4-BE49-F238E27FC236}">
                <a16:creationId xmlns:a16="http://schemas.microsoft.com/office/drawing/2014/main" id="{2A82AE9B-E8B0-68A9-1B31-02C97B260CF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978" y="3061995"/>
            <a:ext cx="838824" cy="7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E3E760-24D1-6DFE-1A77-27FF96B37981}"/>
              </a:ext>
            </a:extLst>
          </p:cNvPr>
          <p:cNvSpPr txBox="1"/>
          <p:nvPr/>
        </p:nvSpPr>
        <p:spPr>
          <a:xfrm>
            <a:off x="594697" y="3770487"/>
            <a:ext cx="122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K8s API Server</a:t>
            </a:r>
          </a:p>
        </p:txBody>
      </p:sp>
      <p:pic>
        <p:nvPicPr>
          <p:cNvPr id="31" name="Graphic 30" descr="Programmer male with solid fill">
            <a:extLst>
              <a:ext uri="{FF2B5EF4-FFF2-40B4-BE49-F238E27FC236}">
                <a16:creationId xmlns:a16="http://schemas.microsoft.com/office/drawing/2014/main" id="{9D66BEEB-81BA-A037-615F-81532CB6F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15183" y="-88440"/>
            <a:ext cx="808866" cy="808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C3A230-304A-7ECA-A10C-41E62FC4F221}"/>
              </a:ext>
            </a:extLst>
          </p:cNvPr>
          <p:cNvSpPr/>
          <p:nvPr/>
        </p:nvSpPr>
        <p:spPr>
          <a:xfrm>
            <a:off x="168243" y="-14571"/>
            <a:ext cx="697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Deploy Ingress /service k8s Manifest with external-</a:t>
            </a:r>
            <a:r>
              <a:rPr lang="en-IN" sz="1800" err="1">
                <a:solidFill>
                  <a:srgbClr val="7030A0"/>
                </a:solidFill>
                <a:latin typeface="Monaco" pitchFamily="2" charset="77"/>
              </a:rPr>
              <a:t>dns</a:t>
            </a:r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1800">
                <a:solidFill>
                  <a:srgbClr val="7030A0"/>
                </a:solidFill>
                <a:effectLst/>
                <a:latin typeface="Monaco" pitchFamily="2" charset="77"/>
              </a:rPr>
              <a:t>Annotations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9280E06-D828-A99C-8C0E-E34FC124B543}"/>
              </a:ext>
            </a:extLst>
          </p:cNvPr>
          <p:cNvCxnSpPr>
            <a:cxnSpLocks/>
            <a:stCxn id="31" idx="1"/>
            <a:endCxn id="25" idx="0"/>
          </p:cNvCxnSpPr>
          <p:nvPr/>
        </p:nvCxnSpPr>
        <p:spPr>
          <a:xfrm rot="10800000" flipV="1">
            <a:off x="1177391" y="315993"/>
            <a:ext cx="6137793" cy="27460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EA95258-0D8F-B34D-4114-2EA27760CACA}"/>
              </a:ext>
            </a:extLst>
          </p:cNvPr>
          <p:cNvCxnSpPr>
            <a:stCxn id="25" idx="2"/>
            <a:endCxn id="1043" idx="1"/>
          </p:cNvCxnSpPr>
          <p:nvPr/>
        </p:nvCxnSpPr>
        <p:spPr>
          <a:xfrm rot="16200000" flipH="1">
            <a:off x="623024" y="4340426"/>
            <a:ext cx="2160922" cy="1052190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B192569-48E9-F30D-485F-B0DF0450872B}"/>
              </a:ext>
            </a:extLst>
          </p:cNvPr>
          <p:cNvSpPr/>
          <p:nvPr/>
        </p:nvSpPr>
        <p:spPr>
          <a:xfrm>
            <a:off x="3655928" y="7275572"/>
            <a:ext cx="8083907" cy="84010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/>
              <a:t>External-</a:t>
            </a:r>
            <a:r>
              <a:rPr lang="en-IN" sz="1800" err="1"/>
              <a:t>dns</a:t>
            </a:r>
            <a:r>
              <a:rPr lang="en-IN" sz="1800"/>
              <a:t> retrieves a list of resources  (Services, Ingresses, etc.) </a:t>
            </a:r>
          </a:p>
          <a:p>
            <a:r>
              <a:rPr lang="en-IN" sz="1800"/>
              <a:t>from the </a:t>
            </a:r>
            <a:r>
              <a:rPr lang="en-IN" sz="1800" u="sng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/>
              <a:t> Server </a:t>
            </a:r>
            <a:r>
              <a:rPr lang="en-IN" sz="1800"/>
              <a:t>to determine a desired list of DNS records that need to be created / updated / deleted from Google Cloud 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42" grpId="0"/>
      <p:bldP spid="1043" grpId="0" animBg="1"/>
      <p:bldP spid="1044" grpId="0"/>
      <p:bldP spid="1055" grpId="0" animBg="1"/>
      <p:bldP spid="1057" grpId="0"/>
      <p:bldP spid="15" grpId="0"/>
      <p:bldP spid="19" grpId="0"/>
      <p:bldP spid="50" grpId="0"/>
      <p:bldP spid="23" grpId="0" animBg="1"/>
      <p:bldP spid="26" grpId="0"/>
      <p:bldP spid="30" grpId="0" animBg="1"/>
      <p:bldP spid="70" grpId="0"/>
      <p:bldP spid="55" grpId="0" animBg="1"/>
      <p:bldP spid="58" grpId="0" animBg="1"/>
      <p:bldP spid="67" grpId="0"/>
      <p:bldP spid="68" grpId="0"/>
      <p:bldP spid="71" grpId="0"/>
      <p:bldP spid="28" grpId="0"/>
      <p:bldP spid="34" grpId="0"/>
      <p:bldP spid="42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896145" y="6716168"/>
            <a:ext cx="739606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- Ingress Service Demo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384ED7-C4D1-B92D-BB3A-68DFB09A0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6110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17165" y="677584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 err="1"/>
              <a:t>ExternalDNS</a:t>
            </a:r>
            <a:endParaRPr lang="en-US" sz="3000"/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ingressextdns101.kalyanreddydaida.com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</p:spTree>
    <p:extLst>
      <p:ext uri="{BB962C8B-B14F-4D97-AF65-F5344CB8AC3E}">
        <p14:creationId xmlns:p14="http://schemas.microsoft.com/office/powerpoint/2010/main" val="33063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26" grpId="0"/>
      <p:bldP spid="61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DNS Annotation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  <a:r>
              <a:rPr lang="en-US" sz="3000"/>
              <a:t>: External DNS -Ingress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2EB11-3588-AC33-539F-82404508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7" y="4850721"/>
            <a:ext cx="14174346" cy="854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97F7-75C2-D710-EB89-47F6EB71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" y="2194980"/>
            <a:ext cx="6629400" cy="15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2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416569" y="5920664"/>
            <a:ext cx="1480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k8s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124200" y="6503184"/>
            <a:ext cx="84121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3795967" y="6549418"/>
            <a:ext cx="7038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Kubernetes Load Balancer Service Demo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19426D57-85D6-5615-B5F8-783EE09B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745" y="4861939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38106-FA2C-003F-D440-4B19E34265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90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04997" y="581298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Kubernetes Load Balancer Service  </a:t>
            </a:r>
          </a:p>
          <a:p>
            <a:r>
              <a:rPr lang="en-US" sz="3000"/>
              <a:t>External DNS</a:t>
            </a:r>
          </a:p>
          <a:p>
            <a:r>
              <a:rPr lang="en-US" sz="3000"/>
              <a:t>Demo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968196" y="5757643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673" y="478008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48" y="477896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64" y="475753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067988" y="547905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61830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>
            <a:off x="2411457" y="5198958"/>
            <a:ext cx="5640420" cy="36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11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extdns-k8s-svc-demo.kalyanreddydaida.com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88" y="4644170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7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57" grpId="0"/>
      <p:bldP spid="26" grpId="0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AE98E2-A82D-1F1A-B2B2-5DFD6ACA2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096-57BD-55D8-A5F8-3DF52861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C21DE-19CE-420F-2176-4B1E3725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62" y="1099210"/>
            <a:ext cx="12360925" cy="64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41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External DNS Annotation </a:t>
            </a:r>
            <a:r>
              <a:rPr lang="en-US">
                <a:solidFill>
                  <a:schemeClr val="bg1"/>
                </a:solidFill>
              </a:rPr>
              <a:t>in Kubernetes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  <a:r>
              <a:rPr lang="en-US" sz="3000"/>
              <a:t>: External DNS -Kubernetes 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</a:t>
            </a:r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Resource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3976-7657-9D20-7066-0BFC61D7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" y="2307517"/>
            <a:ext cx="6400219" cy="2004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64219-A8F2-A461-8B83-92264334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06" y="4114800"/>
            <a:ext cx="7772400" cy="33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18652" y="6530416"/>
            <a:ext cx="7141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+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Ingress Name Based Virtual Host Routing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2AA333-095A-51FB-C065-C5EB8643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44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Name</a:t>
            </a:r>
          </a:p>
          <a:p>
            <a:r>
              <a:rPr lang="en-US" sz="3000"/>
              <a:t>Based</a:t>
            </a:r>
          </a:p>
          <a:p>
            <a:r>
              <a:rPr lang="en-US" sz="3000" err="1"/>
              <a:t>Vritual</a:t>
            </a:r>
            <a:endParaRPr lang="en-US" sz="3000"/>
          </a:p>
          <a:p>
            <a:r>
              <a:rPr lang="en-US" sz="3000"/>
              <a:t>Host Routing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38" grpId="0" animBg="1"/>
      <p:bldP spid="26" grpId="0"/>
      <p:bldP spid="118" grpId="0"/>
      <p:bldP spid="119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9947B6-01B2-CB4E-31E0-B5E1D1312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DBAB6-8225-6A68-1F91-7BBCE4E7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BC614-83E6-09D4-4C43-0AF4CF5A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063396"/>
            <a:ext cx="7772400" cy="410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0B002B-CA98-3153-683B-A926A83C2243}"/>
              </a:ext>
            </a:extLst>
          </p:cNvPr>
          <p:cNvSpPr/>
          <p:nvPr/>
        </p:nvSpPr>
        <p:spPr>
          <a:xfrm>
            <a:off x="8759536" y="2306782"/>
            <a:ext cx="5320145" cy="34393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are using </a:t>
            </a:r>
            <a:r>
              <a:rPr lang="en-US" sz="2600">
                <a:solidFill>
                  <a:srgbClr val="FFFF00"/>
                </a:solidFill>
              </a:rPr>
              <a:t>HTTPS URLs</a:t>
            </a:r>
            <a:r>
              <a:rPr lang="en-US" sz="2600"/>
              <a:t>, so we need to </a:t>
            </a:r>
            <a:r>
              <a:rPr lang="en-US" sz="2600">
                <a:solidFill>
                  <a:srgbClr val="FFFF00"/>
                </a:solidFill>
              </a:rPr>
              <a:t>add</a:t>
            </a:r>
            <a:r>
              <a:rPr lang="en-US" sz="2600"/>
              <a:t> </a:t>
            </a:r>
            <a:r>
              <a:rPr lang="en-US" sz="2600">
                <a:solidFill>
                  <a:srgbClr val="FFFF00"/>
                </a:solidFill>
              </a:rPr>
              <a:t>Google Managed SSL Certificates</a:t>
            </a:r>
            <a:r>
              <a:rPr lang="en-US" sz="2600"/>
              <a:t> for  </a:t>
            </a:r>
            <a:r>
              <a:rPr lang="en-US" sz="2600">
                <a:solidFill>
                  <a:srgbClr val="FFFF00"/>
                </a:solidFill>
              </a:rPr>
              <a:t>Domains</a:t>
            </a:r>
            <a:r>
              <a:rPr lang="en-US" sz="2600"/>
              <a:t> that will be part of the Name Based Virtual Host Demo</a:t>
            </a:r>
          </a:p>
        </p:txBody>
      </p:sp>
    </p:spTree>
    <p:extLst>
      <p:ext uri="{BB962C8B-B14F-4D97-AF65-F5344CB8AC3E}">
        <p14:creationId xmlns:p14="http://schemas.microsoft.com/office/powerpoint/2010/main" val="28107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549658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536979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  <a:r>
              <a:rPr lang="en-US" sz="3000"/>
              <a:t>: External DNS + </a:t>
            </a:r>
          </a:p>
          <a:p>
            <a:pPr algn="ctr"/>
            <a:r>
              <a:rPr lang="en-US" sz="3000"/>
              <a:t>Ingress Name Based Virtual Host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68260-283F-D6C5-6287-798BB099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1639445"/>
            <a:ext cx="6553664" cy="3047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CCBA5-956B-6715-30FA-54FD3150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0" y="4724620"/>
            <a:ext cx="5683827" cy="300981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54C18F-A0D9-082F-3815-6656B730B02B}"/>
              </a:ext>
            </a:extLst>
          </p:cNvPr>
          <p:cNvSpPr/>
          <p:nvPr/>
        </p:nvSpPr>
        <p:spPr>
          <a:xfrm>
            <a:off x="518984" y="354639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7E7F1F-3D51-A54A-08F8-A4426ACA7122}"/>
              </a:ext>
            </a:extLst>
          </p:cNvPr>
          <p:cNvSpPr/>
          <p:nvPr/>
        </p:nvSpPr>
        <p:spPr>
          <a:xfrm>
            <a:off x="518984" y="395627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627283" y="6701881"/>
            <a:ext cx="359252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SSL Policy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10838-A308-0B6A-524C-180C2B70C5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9292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1AD7B-2F75-0C60-B889-22BD568AA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078320-426D-E967-3283-D92D84F3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Policies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E43C8B-511E-BA2F-57F3-C622A07AB557}"/>
              </a:ext>
            </a:extLst>
          </p:cNvPr>
          <p:cNvSpPr/>
          <p:nvPr/>
        </p:nvSpPr>
        <p:spPr>
          <a:xfrm>
            <a:off x="197706" y="988541"/>
            <a:ext cx="14210271" cy="1198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SSL policies specify the set of </a:t>
            </a:r>
            <a:r>
              <a:rPr lang="en-US" sz="3000">
                <a:solidFill>
                  <a:srgbClr val="FFFF00"/>
                </a:solidFill>
              </a:rPr>
              <a:t>SSL features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that Google Cloud </a:t>
            </a:r>
            <a:r>
              <a:rPr lang="en-US" sz="3000">
                <a:solidFill>
                  <a:srgbClr val="FFFF00"/>
                </a:solidFill>
              </a:rPr>
              <a:t>load balancers </a:t>
            </a:r>
            <a:r>
              <a:rPr lang="en-US" sz="3000"/>
              <a:t>use when </a:t>
            </a:r>
            <a:r>
              <a:rPr lang="en-US" sz="3000">
                <a:solidFill>
                  <a:srgbClr val="FFFF00"/>
                </a:solidFill>
              </a:rPr>
              <a:t>negotiating SSL </a:t>
            </a:r>
            <a:r>
              <a:rPr lang="en-US" sz="3000"/>
              <a:t>with clients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80D44-DABF-2971-A02C-4DC9D42F82A4}"/>
              </a:ext>
            </a:extLst>
          </p:cNvPr>
          <p:cNvSpPr/>
          <p:nvPr/>
        </p:nvSpPr>
        <p:spPr>
          <a:xfrm>
            <a:off x="197707" y="2567716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COMPATIBLE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A47B0B-E221-4A6B-1199-1E1857961DE2}"/>
              </a:ext>
            </a:extLst>
          </p:cNvPr>
          <p:cNvSpPr/>
          <p:nvPr/>
        </p:nvSpPr>
        <p:spPr>
          <a:xfrm>
            <a:off x="197707" y="3819095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MODERN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FE7E41-75AB-314B-093A-6EF02C350571}"/>
              </a:ext>
            </a:extLst>
          </p:cNvPr>
          <p:cNvSpPr/>
          <p:nvPr/>
        </p:nvSpPr>
        <p:spPr>
          <a:xfrm>
            <a:off x="197706" y="5070474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RESTRICTED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F1553C-D3FE-681C-4D87-6583236058DF}"/>
              </a:ext>
            </a:extLst>
          </p:cNvPr>
          <p:cNvSpPr/>
          <p:nvPr/>
        </p:nvSpPr>
        <p:spPr>
          <a:xfrm>
            <a:off x="197706" y="6321853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1E6629-C64B-7709-68B5-E05B32C7DDA8}"/>
              </a:ext>
            </a:extLst>
          </p:cNvPr>
          <p:cNvSpPr/>
          <p:nvPr/>
        </p:nvSpPr>
        <p:spPr>
          <a:xfrm>
            <a:off x="3308809" y="2567716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Allows the broadest set of clients, including clients that support only </a:t>
            </a:r>
            <a:r>
              <a:rPr lang="en-US" sz="3000">
                <a:solidFill>
                  <a:srgbClr val="FFFF00"/>
                </a:solidFill>
              </a:rPr>
              <a:t>out-of-date SSL features</a:t>
            </a:r>
            <a:endParaRPr lang="en-US" sz="3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7A24F2-D41D-4F4A-2212-312C87344B11}"/>
              </a:ext>
            </a:extLst>
          </p:cNvPr>
          <p:cNvSpPr/>
          <p:nvPr/>
        </p:nvSpPr>
        <p:spPr>
          <a:xfrm>
            <a:off x="3308809" y="3819095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wide set of SSL features, allowing </a:t>
            </a:r>
            <a:r>
              <a:rPr lang="en-US" sz="3000">
                <a:solidFill>
                  <a:srgbClr val="FFFF00"/>
                </a:solidFill>
              </a:rPr>
              <a:t>modern clients </a:t>
            </a:r>
            <a:r>
              <a:rPr lang="en-US" sz="3000"/>
              <a:t>to negotiate SSL.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5D9D56-51B6-1978-3C2F-2F758D8E4B07}"/>
              </a:ext>
            </a:extLst>
          </p:cNvPr>
          <p:cNvSpPr/>
          <p:nvPr/>
        </p:nvSpPr>
        <p:spPr>
          <a:xfrm>
            <a:off x="3308808" y="5070474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</a:t>
            </a:r>
            <a:r>
              <a:rPr lang="en-US" sz="3000">
                <a:solidFill>
                  <a:srgbClr val="FFFF00"/>
                </a:solidFill>
              </a:rPr>
              <a:t>reduced </a:t>
            </a:r>
            <a:r>
              <a:rPr lang="en-US" sz="3000"/>
              <a:t>set of SSL features, intended to meet </a:t>
            </a:r>
            <a:r>
              <a:rPr lang="en-US" sz="3000">
                <a:solidFill>
                  <a:srgbClr val="FFFF00"/>
                </a:solidFill>
              </a:rPr>
              <a:t>stricter compliance requirements</a:t>
            </a:r>
            <a:r>
              <a:rPr lang="en-US" sz="3000"/>
              <a:t>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B62549-7067-1B79-2358-71F0B9DCB304}"/>
              </a:ext>
            </a:extLst>
          </p:cNvPr>
          <p:cNvSpPr/>
          <p:nvPr/>
        </p:nvSpPr>
        <p:spPr>
          <a:xfrm>
            <a:off x="3308808" y="6321853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 profile lets you </a:t>
            </a:r>
            <a:r>
              <a:rPr lang="en-US" sz="3000">
                <a:solidFill>
                  <a:srgbClr val="FFFF00"/>
                </a:solidFill>
              </a:rPr>
              <a:t>select SSL features individually</a:t>
            </a:r>
          </a:p>
        </p:txBody>
      </p:sp>
    </p:spTree>
    <p:extLst>
      <p:ext uri="{BB962C8B-B14F-4D97-AF65-F5344CB8AC3E}">
        <p14:creationId xmlns:p14="http://schemas.microsoft.com/office/powerpoint/2010/main" val="271268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90828-74F7-6314-D61C-5A17C1B22E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2AC0C-8DC9-435F-9E95-1A96F534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SSL Policy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0DF1-E6AA-E858-FB0F-88E894B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31" y="885462"/>
            <a:ext cx="9551772" cy="66924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54758-DF41-4820-7C11-D5874C74B167}"/>
              </a:ext>
            </a:extLst>
          </p:cNvPr>
          <p:cNvSpPr txBox="1"/>
          <p:nvPr/>
        </p:nvSpPr>
        <p:spPr>
          <a:xfrm>
            <a:off x="9490339" y="7577898"/>
            <a:ext cx="514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A40C0"/>
                </a:solidFill>
              </a:rPr>
              <a:t>Reference: https://</a:t>
            </a:r>
            <a:r>
              <a:rPr lang="en-US" sz="1200" err="1">
                <a:solidFill>
                  <a:srgbClr val="1A40C0"/>
                </a:solidFill>
              </a:rPr>
              <a:t>cloud.google.com</a:t>
            </a:r>
            <a:r>
              <a:rPr lang="en-US" sz="1200">
                <a:solidFill>
                  <a:srgbClr val="1A40C0"/>
                </a:solidFill>
              </a:rPr>
              <a:t>/load-balancing/docs/</a:t>
            </a:r>
            <a:r>
              <a:rPr lang="en-US" sz="1200" err="1">
                <a:solidFill>
                  <a:srgbClr val="1A40C0"/>
                </a:solidFill>
              </a:rPr>
              <a:t>ssl</a:t>
            </a:r>
            <a:r>
              <a:rPr lang="en-US" sz="1200">
                <a:solidFill>
                  <a:srgbClr val="1A40C0"/>
                </a:solidFill>
              </a:rPr>
              <a:t>-policies-concepts</a:t>
            </a:r>
          </a:p>
        </p:txBody>
      </p:sp>
    </p:spTree>
    <p:extLst>
      <p:ext uri="{BB962C8B-B14F-4D97-AF65-F5344CB8AC3E}">
        <p14:creationId xmlns:p14="http://schemas.microsoft.com/office/powerpoint/2010/main" val="33067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Policy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</p:spTree>
    <p:extLst>
      <p:ext uri="{BB962C8B-B14F-4D97-AF65-F5344CB8AC3E}">
        <p14:creationId xmlns:p14="http://schemas.microsoft.com/office/powerpoint/2010/main" val="29021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  <a:r>
              <a:rPr lang="en-US" sz="3000"/>
              <a:t>: Ingress SSL Policy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SSL Policy Arguments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12300-447D-083B-3822-AD557A07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5" y="1572901"/>
            <a:ext cx="6801393" cy="31239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ACFE3-91E9-E719-5FA8-7A0F014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5" y="4740841"/>
            <a:ext cx="4069197" cy="28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GKE Standard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Demo-02</a:t>
            </a:r>
          </a:p>
        </p:txBody>
      </p:sp>
    </p:spTree>
    <p:extLst>
      <p:ext uri="{BB962C8B-B14F-4D97-AF65-F5344CB8AC3E}">
        <p14:creationId xmlns:p14="http://schemas.microsoft.com/office/powerpoint/2010/main" val="303861572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018678" y="6701881"/>
            <a:ext cx="68097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with Identity Aware Proxy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Google Shape;1440;p41">
            <a:extLst>
              <a:ext uri="{FF2B5EF4-FFF2-40B4-BE49-F238E27FC236}">
                <a16:creationId xmlns:a16="http://schemas.microsoft.com/office/drawing/2014/main" id="{A70EA53E-47C6-562E-058E-C3B639D0333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169" y="376533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B85BE6-7469-C341-CC1A-3AA9B6D4B8D0}"/>
              </a:ext>
            </a:extLst>
          </p:cNvPr>
          <p:cNvSpPr/>
          <p:nvPr/>
        </p:nvSpPr>
        <p:spPr>
          <a:xfrm>
            <a:off x="319109" y="213578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118AD-F75A-6404-DDD9-B90CA55A297E}"/>
              </a:ext>
            </a:extLst>
          </p:cNvPr>
          <p:cNvSpPr txBox="1"/>
          <p:nvPr/>
        </p:nvSpPr>
        <p:spPr>
          <a:xfrm>
            <a:off x="495111" y="1418933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45F230-4053-44E6-5D7E-2255E92D9B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19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08BC5-E406-AD2C-4C23-92D9B66C30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B17BD-9983-5DB9-3A08-D474BBF7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Identity Aware Proxy - IAP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5DE16-5A3E-66BF-B69E-67AEDD065FD7}"/>
              </a:ext>
            </a:extLst>
          </p:cNvPr>
          <p:cNvSpPr/>
          <p:nvPr/>
        </p:nvSpPr>
        <p:spPr>
          <a:xfrm>
            <a:off x="119743" y="786071"/>
            <a:ext cx="7195457" cy="20900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IAP enables Centralized </a:t>
            </a:r>
            <a:r>
              <a:rPr lang="en-US" sz="2800">
                <a:solidFill>
                  <a:srgbClr val="FFFF00"/>
                </a:solidFill>
              </a:rPr>
              <a:t>Authentication</a:t>
            </a:r>
            <a:r>
              <a:rPr lang="en-US" sz="2800"/>
              <a:t> &amp; </a:t>
            </a:r>
            <a:r>
              <a:rPr lang="en-US" sz="2800">
                <a:solidFill>
                  <a:srgbClr val="FFFF00"/>
                </a:solidFill>
              </a:rPr>
              <a:t>Authorization</a:t>
            </a:r>
            <a:r>
              <a:rPr lang="en-US" sz="2800"/>
              <a:t> for our Applications accessed using </a:t>
            </a:r>
            <a:r>
              <a:rPr lang="en-US" sz="2800">
                <a:solidFill>
                  <a:srgbClr val="FFFF00"/>
                </a:solidFill>
              </a:rPr>
              <a:t>HTTPS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E48600-7F32-548E-7C39-4595D9EEBF42}"/>
              </a:ext>
            </a:extLst>
          </p:cNvPr>
          <p:cNvSpPr/>
          <p:nvPr/>
        </p:nvSpPr>
        <p:spPr>
          <a:xfrm>
            <a:off x="3274423" y="2876128"/>
            <a:ext cx="7195457" cy="209005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 we can </a:t>
            </a:r>
            <a:r>
              <a:rPr lang="en-US" sz="2800">
                <a:solidFill>
                  <a:srgbClr val="FFFF00"/>
                </a:solidFill>
              </a:rPr>
              <a:t>enforce Access Control Policies</a:t>
            </a:r>
            <a:r>
              <a:rPr lang="en-US" sz="2800"/>
              <a:t> to our Applications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9361B-4C15-CD90-9107-2C9E3CC1798D}"/>
              </a:ext>
            </a:extLst>
          </p:cNvPr>
          <p:cNvSpPr/>
          <p:nvPr/>
        </p:nvSpPr>
        <p:spPr>
          <a:xfrm>
            <a:off x="6030687" y="4925675"/>
            <a:ext cx="8392886" cy="28047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we can enable </a:t>
            </a:r>
            <a:r>
              <a:rPr lang="en-US" sz="2800">
                <a:solidFill>
                  <a:srgbClr val="FFFF00"/>
                </a:solidFill>
              </a:rPr>
              <a:t>group based</a:t>
            </a:r>
            <a:r>
              <a:rPr lang="en-US" sz="2800"/>
              <a:t> Application Access. </a:t>
            </a:r>
          </a:p>
          <a:p>
            <a:pPr algn="ctr"/>
            <a:r>
              <a:rPr lang="en-US" sz="2800"/>
              <a:t>Example: A specific resource in our application can be given access to </a:t>
            </a:r>
            <a:r>
              <a:rPr lang="en-US" sz="2800">
                <a:solidFill>
                  <a:srgbClr val="FFFF00"/>
                </a:solidFill>
              </a:rPr>
              <a:t>only Employees </a:t>
            </a:r>
            <a:r>
              <a:rPr lang="en-US" sz="2800"/>
              <a:t>and </a:t>
            </a:r>
            <a:r>
              <a:rPr lang="en-US" sz="2800">
                <a:solidFill>
                  <a:srgbClr val="FFFF00"/>
                </a:solidFill>
              </a:rPr>
              <a:t>not for Contractors</a:t>
            </a:r>
          </a:p>
        </p:txBody>
      </p:sp>
      <p:pic>
        <p:nvPicPr>
          <p:cNvPr id="3" name="Google Shape;1440;p41">
            <a:extLst>
              <a:ext uri="{FF2B5EF4-FFF2-40B4-BE49-F238E27FC236}">
                <a16:creationId xmlns:a16="http://schemas.microsoft.com/office/drawing/2014/main" id="{A329592C-14B4-BC1D-560F-A1A2CC67E3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32418" y="1492084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87F5CF-41D1-8FC9-B41A-806ECE5C9E87}"/>
              </a:ext>
            </a:extLst>
          </p:cNvPr>
          <p:cNvSpPr/>
          <p:nvPr/>
        </p:nvSpPr>
        <p:spPr>
          <a:xfrm>
            <a:off x="11908358" y="1329129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86374-E36F-F4F0-9BC3-C0D2E3149353}"/>
              </a:ext>
            </a:extLst>
          </p:cNvPr>
          <p:cNvSpPr txBox="1"/>
          <p:nvPr/>
        </p:nvSpPr>
        <p:spPr>
          <a:xfrm>
            <a:off x="12084360" y="2534484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2428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D4E843-C239-1BD6-B52D-81572CA68A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CCFAF-D275-450F-FFF6-3A697BE4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543" y="3305072"/>
            <a:ext cx="6585857" cy="1188851"/>
          </a:xfrm>
        </p:spPr>
        <p:txBody>
          <a:bodyPr>
            <a:normAutofit fontScale="90000"/>
          </a:bodyPr>
          <a:lstStyle/>
          <a:p>
            <a:r>
              <a:rPr lang="en-US"/>
              <a:t>Ingress with Identity Aware Proxy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7550-70FA-1B7D-0FB6-A7899576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65270"/>
            <a:ext cx="7130143" cy="7386144"/>
          </a:xfrm>
          <a:prstGeom prst="rect">
            <a:avLst/>
          </a:prstGeom>
          <a:ln w="25400">
            <a:solidFill>
              <a:srgbClr val="9B072B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F28A7-8F8D-C7AA-BCB7-5441EBAA2A92}"/>
              </a:ext>
            </a:extLst>
          </p:cNvPr>
          <p:cNvSpPr txBox="1"/>
          <p:nvPr/>
        </p:nvSpPr>
        <p:spPr>
          <a:xfrm>
            <a:off x="10909510" y="7551414"/>
            <a:ext cx="3720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0070C0"/>
                </a:solidFill>
              </a:rPr>
              <a:t>Reference: https://</a:t>
            </a:r>
            <a:r>
              <a:rPr lang="en-US" sz="1000" err="1">
                <a:solidFill>
                  <a:srgbClr val="0070C0"/>
                </a:solidFill>
              </a:rPr>
              <a:t>cloud.google.com</a:t>
            </a:r>
            <a:r>
              <a:rPr lang="en-US" sz="1000">
                <a:solidFill>
                  <a:srgbClr val="0070C0"/>
                </a:solidFill>
              </a:rPr>
              <a:t>/</a:t>
            </a:r>
            <a:r>
              <a:rPr lang="en-US" sz="1000" err="1">
                <a:solidFill>
                  <a:srgbClr val="0070C0"/>
                </a:solidFill>
              </a:rPr>
              <a:t>iap</a:t>
            </a:r>
            <a:r>
              <a:rPr lang="en-US" sz="1000">
                <a:solidFill>
                  <a:srgbClr val="0070C0"/>
                </a:solidFill>
              </a:rPr>
              <a:t>/docs/concepts-overview</a:t>
            </a:r>
          </a:p>
        </p:txBody>
      </p:sp>
    </p:spTree>
    <p:extLst>
      <p:ext uri="{BB962C8B-B14F-4D97-AF65-F5344CB8AC3E}">
        <p14:creationId xmlns:p14="http://schemas.microsoft.com/office/powerpoint/2010/main" val="76309037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8167" y="257807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165" y="257807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Identity</a:t>
            </a:r>
          </a:p>
          <a:p>
            <a:r>
              <a:rPr lang="en-US" sz="3000"/>
              <a:t>Aware</a:t>
            </a:r>
          </a:p>
          <a:p>
            <a:r>
              <a:rPr lang="en-US" sz="3000"/>
              <a:t>Proxy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274862"/>
            <a:ext cx="5274426" cy="28247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836104" y="4243726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87" idx="1"/>
            <a:endCxn id="42" idx="1"/>
          </p:cNvCxnSpPr>
          <p:nvPr/>
        </p:nvCxnSpPr>
        <p:spPr>
          <a:xfrm rot="10800000" flipV="1">
            <a:off x="1276384" y="3846950"/>
            <a:ext cx="1600964" cy="1355619"/>
          </a:xfrm>
          <a:prstGeom prst="bentConnector3">
            <a:avLst>
              <a:gd name="adj1" fmla="val 11427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53378" y="49804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49860" y="4409434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544228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640857"/>
            <a:ext cx="427921" cy="561713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5730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31439" cy="93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42329" y="3471950"/>
            <a:ext cx="712150" cy="116890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45847" y="47602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775651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354" y="168663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8790" y="1759552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78449" y="2395599"/>
            <a:ext cx="9187" cy="182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636" y="1119285"/>
            <a:ext cx="8977" cy="5673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https://app1-ingress.kalyanreddydaida.com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6C0F3E0-0DBA-05B2-DD2D-217EE122D007}"/>
              </a:ext>
            </a:extLst>
          </p:cNvPr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CA883C2-DAFE-5681-D1D7-7811D0ADA166}"/>
              </a:ext>
            </a:extLst>
          </p:cNvPr>
          <p:cNvSpPr/>
          <p:nvPr/>
        </p:nvSpPr>
        <p:spPr>
          <a:xfrm>
            <a:off x="4271526" y="6390963"/>
            <a:ext cx="1730643" cy="504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BackendConfig</a:t>
            </a:r>
          </a:p>
          <a:p>
            <a:pPr algn="ctr"/>
            <a:r>
              <a:rPr lang="en-US" sz="1800"/>
              <a:t>GCP IAP</a:t>
            </a:r>
          </a:p>
        </p:txBody>
      </p:sp>
      <p:sp>
        <p:nvSpPr>
          <p:cNvPr id="81" name="Google Shape;540;p32">
            <a:extLst>
              <a:ext uri="{FF2B5EF4-FFF2-40B4-BE49-F238E27FC236}">
                <a16:creationId xmlns:a16="http://schemas.microsoft.com/office/drawing/2014/main" id="{06A85F32-F9BD-8573-CF52-B0B7B462DD4B}"/>
              </a:ext>
            </a:extLst>
          </p:cNvPr>
          <p:cNvSpPr/>
          <p:nvPr/>
        </p:nvSpPr>
        <p:spPr>
          <a:xfrm>
            <a:off x="2824086" y="349217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1440;p41">
            <a:extLst>
              <a:ext uri="{FF2B5EF4-FFF2-40B4-BE49-F238E27FC236}">
                <a16:creationId xmlns:a16="http://schemas.microsoft.com/office/drawing/2014/main" id="{861FE13E-D756-D005-8C8C-FF763D916352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77348" y="3614598"/>
            <a:ext cx="766138" cy="46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2A30B-DA87-F82B-BBEA-2AD3B84B23D7}"/>
              </a:ext>
            </a:extLst>
          </p:cNvPr>
          <p:cNvCxnSpPr>
            <a:cxnSpLocks/>
            <a:stCxn id="62" idx="2"/>
            <a:endCxn id="81" idx="0"/>
          </p:cNvCxnSpPr>
          <p:nvPr/>
        </p:nvCxnSpPr>
        <p:spPr>
          <a:xfrm flipH="1">
            <a:off x="4054368" y="3287042"/>
            <a:ext cx="24081" cy="2051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Line Callout 2 113">
            <a:extLst>
              <a:ext uri="{FF2B5EF4-FFF2-40B4-BE49-F238E27FC236}">
                <a16:creationId xmlns:a16="http://schemas.microsoft.com/office/drawing/2014/main" id="{8CA7611A-6813-50D6-25C2-E7ABFDE0B713}"/>
              </a:ext>
            </a:extLst>
          </p:cNvPr>
          <p:cNvSpPr/>
          <p:nvPr/>
        </p:nvSpPr>
        <p:spPr>
          <a:xfrm>
            <a:off x="6073814" y="1226028"/>
            <a:ext cx="4631147" cy="372379"/>
          </a:xfrm>
          <a:prstGeom prst="borderCallout2">
            <a:avLst>
              <a:gd name="adj1" fmla="val 50906"/>
              <a:gd name="adj2" fmla="val 238"/>
              <a:gd name="adj3" fmla="val 301561"/>
              <a:gd name="adj4" fmla="val -3952"/>
              <a:gd name="adj5" fmla="val 724429"/>
              <a:gd name="adj6" fmla="val -19597"/>
            </a:avLst>
          </a:prstGeom>
          <a:solidFill>
            <a:srgbClr val="389954"/>
          </a:solidFill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Authenticate &amp; Authorize using IAP</a:t>
            </a:r>
          </a:p>
        </p:txBody>
      </p:sp>
    </p:spTree>
    <p:extLst>
      <p:ext uri="{BB962C8B-B14F-4D97-AF65-F5344CB8AC3E}">
        <p14:creationId xmlns:p14="http://schemas.microsoft.com/office/powerpoint/2010/main" val="9029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1" grpId="0" animBg="1"/>
      <p:bldP spid="11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76EB2-85EC-1F3F-64D7-FCB28E1DF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578FC-F222-C177-2745-1979478A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CD46C-4D22-A20B-B46A-B3C5A6F0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7" y="1714811"/>
            <a:ext cx="7153383" cy="498504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1A3249-8F1B-DBD4-F18C-2C7406E3F3D6}"/>
              </a:ext>
            </a:extLst>
          </p:cNvPr>
          <p:cNvSpPr/>
          <p:nvPr/>
        </p:nvSpPr>
        <p:spPr>
          <a:xfrm>
            <a:off x="7767264" y="1714811"/>
            <a:ext cx="6328881" cy="18868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Point-1: </a:t>
            </a:r>
            <a:r>
              <a:rPr lang="en-US" sz="3000" err="1">
                <a:solidFill>
                  <a:srgbClr val="FFFF00"/>
                </a:solidFill>
              </a:rPr>
              <a:t>FrontendConfig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YAML manifest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0CBA2-1DAF-A6CB-56F5-D5F9A17DBAF7}"/>
              </a:ext>
            </a:extLst>
          </p:cNvPr>
          <p:cNvSpPr/>
          <p:nvPr/>
        </p:nvSpPr>
        <p:spPr>
          <a:xfrm>
            <a:off x="7767264" y="4812996"/>
            <a:ext cx="6328881" cy="188686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Point-2: </a:t>
            </a:r>
            <a:r>
              <a:rPr lang="en-US" sz="3000">
                <a:solidFill>
                  <a:srgbClr val="FFFF00"/>
                </a:solidFill>
              </a:rPr>
              <a:t>BackendConfig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Kubernetes Service (NodePort)</a:t>
            </a:r>
            <a:r>
              <a:rPr lang="en-US" sz="3000"/>
              <a:t> YAML manifest (App1, App2 and App3)</a:t>
            </a:r>
          </a:p>
        </p:txBody>
      </p:sp>
    </p:spTree>
    <p:extLst>
      <p:ext uri="{BB962C8B-B14F-4D97-AF65-F5344CB8AC3E}">
        <p14:creationId xmlns:p14="http://schemas.microsoft.com/office/powerpoint/2010/main" val="893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E46A2-5EC6-0CB7-07FC-6BFC89376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90C59A-878A-ED31-36EA-C9B2652C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App1 Node Port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6FFCD-8363-7E28-7FFE-9242C739CE1B}"/>
              </a:ext>
            </a:extLst>
          </p:cNvPr>
          <p:cNvSpPr txBox="1"/>
          <p:nvPr/>
        </p:nvSpPr>
        <p:spPr>
          <a:xfrm>
            <a:off x="1981892" y="7303060"/>
            <a:ext cx="10902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Important Note: Same Annotation will also be updated in App2 and App3 NodePort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0907-46BD-8D2F-2BE0-D65E6A55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00" y="1132831"/>
            <a:ext cx="11558426" cy="617022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683F0-E144-4F74-31CD-7F2DFFF351FC}"/>
              </a:ext>
            </a:extLst>
          </p:cNvPr>
          <p:cNvSpPr/>
          <p:nvPr/>
        </p:nvSpPr>
        <p:spPr>
          <a:xfrm>
            <a:off x="2301411" y="3997050"/>
            <a:ext cx="10921429" cy="441789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60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  <a:r>
              <a:rPr lang="en-US" sz="3000"/>
              <a:t>: Ingress with Identity-Aware Proxy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071BCD-ED6C-EF01-C292-2C8BB4928995}"/>
              </a:ext>
            </a:extLst>
          </p:cNvPr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E0A4F6-9221-33A7-CF40-D0EB000FB4E6}"/>
              </a:ext>
            </a:extLst>
          </p:cNvPr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8E15E-7990-C670-B52B-1EBD1473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" y="1755975"/>
            <a:ext cx="6769292" cy="35371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8EB447A-02FA-DC51-F2A9-E6F87915EA14}"/>
              </a:ext>
            </a:extLst>
          </p:cNvPr>
          <p:cNvSpPr/>
          <p:nvPr/>
        </p:nvSpPr>
        <p:spPr>
          <a:xfrm>
            <a:off x="63545" y="6647698"/>
            <a:ext cx="885773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0F81C6-6E6B-71D9-F47B-3AE1334E239D}"/>
              </a:ext>
            </a:extLst>
          </p:cNvPr>
          <p:cNvSpPr/>
          <p:nvPr/>
        </p:nvSpPr>
        <p:spPr>
          <a:xfrm>
            <a:off x="1224005" y="6667868"/>
            <a:ext cx="5329660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</p:txBody>
      </p:sp>
    </p:spTree>
    <p:extLst>
      <p:ext uri="{BB962C8B-B14F-4D97-AF65-F5344CB8AC3E}">
        <p14:creationId xmlns:p14="http://schemas.microsoft.com/office/powerpoint/2010/main" val="28214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CA4A1E-D41F-B3AB-0BDB-E16AABE177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124B0-B7E8-04D1-D05D-AC146497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Unauthorized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9CD1E-BCDA-33CF-F26C-23F5097C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4" y="1111001"/>
            <a:ext cx="5516957" cy="62597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438311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76204" y="6762334"/>
            <a:ext cx="6887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Self-Signed SSL Certificates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6A66D-CF84-423D-7F13-DEC603C2CB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32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03952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Self</a:t>
            </a:r>
          </a:p>
          <a:p>
            <a:r>
              <a:rPr lang="en-US" sz="3000"/>
              <a:t>Signed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Self-Signed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34301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3ED36-49F1-2EDD-90D9-1174A9AEF2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32A02-858A-CA0A-D369-DB10B59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31A00-D5EE-5AE6-66B1-C06464970F2E}"/>
              </a:ext>
            </a:extLst>
          </p:cNvPr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4765DF-8FDD-17B1-BB7D-9B28024F320B}"/>
              </a:ext>
            </a:extLst>
          </p:cNvPr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06149-FA8D-E514-6FE6-94E3A7B8CBD9}"/>
              </a:ext>
            </a:extLst>
          </p:cNvPr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9E9E39-C03B-2DE2-99DC-E0338638276B}"/>
              </a:ext>
            </a:extLst>
          </p:cNvPr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5A4C-222F-893D-37C6-9CB94494F40E}"/>
              </a:ext>
            </a:extLst>
          </p:cNvPr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49242-7CF6-894A-8750-824B784AC797}"/>
              </a:ext>
            </a:extLst>
          </p:cNvPr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C6DF57-A5DC-74CD-9EAA-0F1F19C75484}"/>
              </a:ext>
            </a:extLst>
          </p:cNvPr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833DE1-FBBC-BB0B-BC45-612A1F5144D5}"/>
              </a:ext>
            </a:extLst>
          </p:cNvPr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D33C11-9929-1EC4-06FB-F329F40E74F5}"/>
              </a:ext>
            </a:extLst>
          </p:cNvPr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989A0-E2C7-CB82-BE0E-A79937966677}"/>
              </a:ext>
            </a:extLst>
          </p:cNvPr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A474C0-05A6-2BE4-C267-DF1797523504}"/>
              </a:ext>
            </a:extLst>
          </p:cNvPr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FF5B-0893-3D43-89E7-581F5624ADDA}"/>
              </a:ext>
            </a:extLst>
          </p:cNvPr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93B4DA-83B1-93F3-AB7A-0F860F44BAB7}"/>
              </a:ext>
            </a:extLst>
          </p:cNvPr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  <a:r>
              <a:rPr lang="en-US" sz="3000"/>
              <a:t>: Ingress with Self-Signed SSL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Self Signed SSL - TLS Argument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7687-F04A-ECB6-94ED-9433A907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1898604"/>
            <a:ext cx="6356733" cy="2591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4C037-FAED-529A-C281-9C5F0A3E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5" y="5589063"/>
            <a:ext cx="6447416" cy="18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80311" y="6762334"/>
            <a:ext cx="687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Pre-shared SSL Certificates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149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72816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Pre-shared</a:t>
            </a:r>
          </a:p>
          <a:p>
            <a:r>
              <a:rPr lang="en-US" sz="3000"/>
              <a:t>SSL</a:t>
            </a:r>
          </a:p>
          <a:p>
            <a:r>
              <a:rPr lang="en-US" sz="3000"/>
              <a:t>Certs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cxnSpLocks/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FF2BA5-5E2F-1DF4-BCF1-7D55254AEACD}"/>
              </a:ext>
            </a:extLst>
          </p:cNvPr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4A742-5BB3-B52B-827F-63D9433C80D5}"/>
              </a:ext>
            </a:extLst>
          </p:cNvPr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6202CF-B991-30C9-E5E1-7B1ACDE88913}"/>
              </a:ext>
            </a:extLst>
          </p:cNvPr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F1FB76-5ABC-574A-0D54-00B0B1A6504F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44C5FB-96FF-1E77-5E1E-709AB34905D7}"/>
              </a:ext>
            </a:extLst>
          </p:cNvPr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Pre-shared</a:t>
            </a:r>
          </a:p>
          <a:p>
            <a:pPr algn="ctr"/>
            <a:r>
              <a:rPr lang="en-US" sz="1600"/>
              <a:t>SSL Certificates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A79DAF-9002-8A5A-A4C1-1D4033F0432D}"/>
              </a:ext>
            </a:extLst>
          </p:cNvPr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891D2E-5645-7DD1-F0F9-01F4965B0DD1}"/>
              </a:ext>
            </a:extLst>
          </p:cNvPr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46CD642-2547-1A84-108D-58267F72AE20}"/>
              </a:ext>
            </a:extLst>
          </p:cNvPr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C7ECC0C-6953-9542-1710-1370C44C2317}"/>
              </a:ext>
            </a:extLst>
          </p:cNvPr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0858ED-D2E1-2AC7-88CD-6CBD6CD276CB}"/>
              </a:ext>
            </a:extLst>
          </p:cNvPr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2DD4BC-BBA7-5493-D4F8-48096774F9B9}"/>
              </a:ext>
            </a:extLst>
          </p:cNvPr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</a:p>
        </p:txBody>
      </p:sp>
    </p:spTree>
    <p:extLst>
      <p:ext uri="{BB962C8B-B14F-4D97-AF65-F5344CB8AC3E}">
        <p14:creationId xmlns:p14="http://schemas.microsoft.com/office/powerpoint/2010/main" val="27303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  <a:r>
              <a:rPr lang="en-US" sz="3000"/>
              <a:t>: Ingress with Pre-shared SSL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Preshared</a:t>
            </a:r>
            <a:r>
              <a:rPr lang="en-US">
                <a:solidFill>
                  <a:srgbClr val="FFFF00"/>
                </a:solidFill>
              </a:rPr>
              <a:t> SSL Certs - TLS Argument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1D74F-C979-9F4A-287E-79C112830C58}"/>
              </a:ext>
            </a:extLst>
          </p:cNvPr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48EAA1-D126-7115-D1F9-46A3437A8502}"/>
              </a:ext>
            </a:extLst>
          </p:cNvPr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9F0FD-FBF7-22F8-B4B4-8BF99BC8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6" y="6836199"/>
            <a:ext cx="13752846" cy="85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32CBDA-7DCE-1820-44D0-EACD060E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1629908"/>
            <a:ext cx="5281331" cy="50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541457" y="6762334"/>
            <a:ext cx="4157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Cloud CDN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6" name="Google Shape;253;p16">
            <a:extLst>
              <a:ext uri="{FF2B5EF4-FFF2-40B4-BE49-F238E27FC236}">
                <a16:creationId xmlns:a16="http://schemas.microsoft.com/office/drawing/2014/main" id="{61E2FBEC-6E2C-09E8-295E-BB6E2027865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6208" y="195710"/>
            <a:ext cx="1057771" cy="95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9FFEB9-A9BB-7974-FAA7-96800B604346}"/>
              </a:ext>
            </a:extLst>
          </p:cNvPr>
          <p:cNvSpPr/>
          <p:nvPr/>
        </p:nvSpPr>
        <p:spPr>
          <a:xfrm>
            <a:off x="288922" y="140025"/>
            <a:ext cx="141234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F6A86F-9973-7E82-1A27-DDD842BE8C71}"/>
              </a:ext>
            </a:extLst>
          </p:cNvPr>
          <p:cNvSpPr txBox="1"/>
          <p:nvPr/>
        </p:nvSpPr>
        <p:spPr>
          <a:xfrm>
            <a:off x="280833" y="1164295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CDN</a:t>
            </a:r>
          </a:p>
        </p:txBody>
      </p:sp>
    </p:spTree>
    <p:extLst>
      <p:ext uri="{BB962C8B-B14F-4D97-AF65-F5344CB8AC3E}">
        <p14:creationId xmlns:p14="http://schemas.microsoft.com/office/powerpoint/2010/main" val="360936622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2D2D3-0EF9-C637-5D38-45D64CB38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3119D5-C7CB-9B02-32DF-8EF4D74C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CDN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03D645-039E-3992-0F2E-B11D60C18E4C}"/>
              </a:ext>
            </a:extLst>
          </p:cNvPr>
          <p:cNvSpPr/>
          <p:nvPr/>
        </p:nvSpPr>
        <p:spPr>
          <a:xfrm>
            <a:off x="256850" y="2609636"/>
            <a:ext cx="6904234" cy="45760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Cloud CDN (Content Delivery Network) uses Google's global edge network to serve </a:t>
            </a:r>
            <a:r>
              <a:rPr lang="en-US" sz="3500">
                <a:solidFill>
                  <a:srgbClr val="FFFF00"/>
                </a:solidFill>
              </a:rPr>
              <a:t>content closer to users</a:t>
            </a:r>
            <a:r>
              <a:rPr lang="en-US" sz="3500"/>
              <a:t>, which accelerates our  websites and applications.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BB26F8-8725-A7DF-B448-50D94B1A1EC7}"/>
              </a:ext>
            </a:extLst>
          </p:cNvPr>
          <p:cNvSpPr/>
          <p:nvPr/>
        </p:nvSpPr>
        <p:spPr>
          <a:xfrm>
            <a:off x="7962474" y="1767156"/>
            <a:ext cx="6154732" cy="8424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CDN can pull content from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A88F6A-74F5-912A-2201-06F10FB5CB89}"/>
              </a:ext>
            </a:extLst>
          </p:cNvPr>
          <p:cNvSpPr/>
          <p:nvPr/>
        </p:nvSpPr>
        <p:spPr>
          <a:xfrm>
            <a:off x="8054428" y="3137698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Compute Engine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C8A30-872C-4025-4AF7-D1380ACBF33F}"/>
              </a:ext>
            </a:extLst>
          </p:cNvPr>
          <p:cNvSpPr/>
          <p:nvPr/>
        </p:nvSpPr>
        <p:spPr>
          <a:xfrm>
            <a:off x="8054427" y="4594916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Storage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B82E18-4982-0016-C7E1-7B4193F17243}"/>
              </a:ext>
            </a:extLst>
          </p:cNvPr>
          <p:cNvSpPr/>
          <p:nvPr/>
        </p:nvSpPr>
        <p:spPr>
          <a:xfrm>
            <a:off x="8054426" y="6052134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Google Kubernetes Engine </a:t>
            </a:r>
          </a:p>
        </p:txBody>
      </p:sp>
    </p:spTree>
    <p:extLst>
      <p:ext uri="{BB962C8B-B14F-4D97-AF65-F5344CB8AC3E}">
        <p14:creationId xmlns:p14="http://schemas.microsoft.com/office/powerpoint/2010/main" val="14586846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66333" y="381917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331" y="3819173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685636" y="629565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  <a:br>
              <a:rPr lang="en-US" sz="3000"/>
            </a:br>
            <a:r>
              <a:rPr lang="en-US" sz="3000"/>
              <a:t>Cloud CDN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5" y="4173654"/>
            <a:ext cx="1589947" cy="1028915"/>
          </a:xfrm>
          <a:prstGeom prst="bentConnector3">
            <a:avLst>
              <a:gd name="adj1" fmla="val 11437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66333" y="272103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7769" y="279394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096615" y="3429996"/>
            <a:ext cx="0" cy="3891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479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80" y="6681257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Cloud CDN</a:t>
            </a: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154A0B9F-4ADB-3748-D4E7-A5EE40436A50}"/>
              </a:ext>
            </a:extLst>
          </p:cNvPr>
          <p:cNvSpPr/>
          <p:nvPr/>
        </p:nvSpPr>
        <p:spPr>
          <a:xfrm>
            <a:off x="2852556" y="171486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253;p16">
            <a:extLst>
              <a:ext uri="{FF2B5EF4-FFF2-40B4-BE49-F238E27FC236}">
                <a16:creationId xmlns:a16="http://schemas.microsoft.com/office/drawing/2014/main" id="{FC8B78D2-275F-17D9-9861-4E62BC9BB23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61022" y="1718946"/>
            <a:ext cx="686162" cy="6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4082838" y="1119285"/>
            <a:ext cx="13775" cy="59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DA7D8F-6890-B76E-CBC2-B225C1A72D60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082838" y="2423832"/>
            <a:ext cx="13777" cy="297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2" grpId="0" animBg="1"/>
      <p:bldP spid="25" grpId="0" animBg="1"/>
      <p:bldP spid="33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8C85E-2194-27AE-7512-A3B0F523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6E63A-7429-5483-C589-BCE10A8C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7B316-B5CA-AD70-9173-81F0CF1E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5" y="1315093"/>
            <a:ext cx="4741919" cy="61644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EE24C7-AE03-9832-EB06-D6B399AE3EAF}"/>
              </a:ext>
            </a:extLst>
          </p:cNvPr>
          <p:cNvSpPr/>
          <p:nvPr/>
        </p:nvSpPr>
        <p:spPr>
          <a:xfrm>
            <a:off x="6061753" y="1679826"/>
            <a:ext cx="7715892" cy="54350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Enable </a:t>
            </a:r>
            <a:r>
              <a:rPr lang="en-US" sz="6000">
                <a:solidFill>
                  <a:srgbClr val="FFFF00"/>
                </a:solidFill>
              </a:rPr>
              <a:t>Cloud CDN</a:t>
            </a:r>
            <a:r>
              <a:rPr lang="en-US" sz="6000"/>
              <a:t> using Custom Resource </a:t>
            </a:r>
            <a:r>
              <a:rPr lang="en-US" sz="6000">
                <a:solidFill>
                  <a:srgbClr val="FFFF00"/>
                </a:solidFill>
              </a:rPr>
              <a:t>BackendConfig</a:t>
            </a:r>
          </a:p>
        </p:txBody>
      </p:sp>
    </p:spTree>
    <p:extLst>
      <p:ext uri="{BB962C8B-B14F-4D97-AF65-F5344CB8AC3E}">
        <p14:creationId xmlns:p14="http://schemas.microsoft.com/office/powerpoint/2010/main" val="40751364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  <a:r>
              <a:rPr lang="en-US" sz="3000"/>
              <a:t>: Ingress with Cloud CDN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Cloud CDN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72AD3-07EE-F87C-340D-E5254DC2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7" y="2147729"/>
            <a:ext cx="6202061" cy="28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068864" y="6762334"/>
            <a:ext cx="510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Client IP Affinity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8" y="1020764"/>
            <a:ext cx="10353982" cy="6317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4E3251-5787-E261-1B36-7555AFCAC4F2}"/>
              </a:ext>
            </a:extLst>
          </p:cNvPr>
          <p:cNvSpPr/>
          <p:nvPr/>
        </p:nvSpPr>
        <p:spPr>
          <a:xfrm>
            <a:off x="11390118" y="1078686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Control Plane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9332D1-DDA6-1679-C169-1CE7DB93B4B1}"/>
              </a:ext>
            </a:extLst>
          </p:cNvPr>
          <p:cNvSpPr/>
          <p:nvPr/>
        </p:nvSpPr>
        <p:spPr>
          <a:xfrm>
            <a:off x="11390118" y="174949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87082-3932-8888-E95B-85C8E50D6D00}"/>
              </a:ext>
            </a:extLst>
          </p:cNvPr>
          <p:cNvSpPr/>
          <p:nvPr/>
        </p:nvSpPr>
        <p:spPr>
          <a:xfrm>
            <a:off x="11390118" y="240661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 Controllers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2FF5497-7ECF-DA00-5465-BD328387CBD2}"/>
              </a:ext>
            </a:extLst>
          </p:cNvPr>
          <p:cNvSpPr/>
          <p:nvPr/>
        </p:nvSpPr>
        <p:spPr>
          <a:xfrm>
            <a:off x="11390118" y="307069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0D8BB1-82B4-6FA2-8089-CD359D46A5A1}"/>
              </a:ext>
            </a:extLst>
          </p:cNvPr>
          <p:cNvSpPr/>
          <p:nvPr/>
        </p:nvSpPr>
        <p:spPr>
          <a:xfrm>
            <a:off x="11390118" y="3726857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ABE44C-E95E-FE54-261C-0BE713A55837}"/>
              </a:ext>
            </a:extLst>
          </p:cNvPr>
          <p:cNvSpPr/>
          <p:nvPr/>
        </p:nvSpPr>
        <p:spPr>
          <a:xfrm>
            <a:off x="11422843" y="439154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kubectl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44565A-FFA0-76EC-A652-CB6CB7F851F2}"/>
              </a:ext>
            </a:extLst>
          </p:cNvPr>
          <p:cNvSpPr/>
          <p:nvPr/>
        </p:nvSpPr>
        <p:spPr>
          <a:xfrm>
            <a:off x="11422843" y="505203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1CBA2-7B39-5E5A-29B1-00D9F812FB7B}"/>
              </a:ext>
            </a:extLst>
          </p:cNvPr>
          <p:cNvSpPr/>
          <p:nvPr/>
        </p:nvSpPr>
        <p:spPr>
          <a:xfrm>
            <a:off x="4134178" y="6762752"/>
            <a:ext cx="10353982" cy="634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have a series of </a:t>
            </a:r>
            <a:r>
              <a:rPr lang="en-US">
                <a:solidFill>
                  <a:srgbClr val="FFFF00"/>
                </a:solidFill>
              </a:rPr>
              <a:t>Kubernetes Fundamental demos</a:t>
            </a:r>
            <a:r>
              <a:rPr lang="en-US"/>
              <a:t>, outlining each concept in detail.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180C40-FC58-8FAE-5DCC-004A05AB3BB0}"/>
              </a:ext>
            </a:extLst>
          </p:cNvPr>
          <p:cNvSpPr/>
          <p:nvPr/>
        </p:nvSpPr>
        <p:spPr>
          <a:xfrm>
            <a:off x="11390118" y="571576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41AE00-4182-6F5D-8153-B04D55961264}"/>
              </a:ext>
            </a:extLst>
          </p:cNvPr>
          <p:cNvSpPr/>
          <p:nvPr/>
        </p:nvSpPr>
        <p:spPr>
          <a:xfrm>
            <a:off x="11176758" y="832485"/>
            <a:ext cx="3286944" cy="5647621"/>
          </a:xfrm>
          <a:prstGeom prst="roundRect">
            <a:avLst>
              <a:gd name="adj" fmla="val 6930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5FCAD-1585-3755-31CB-55645D674D05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12820230" y="6480106"/>
            <a:ext cx="25437" cy="28264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Client IP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04" y="420685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60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http://ingress-with-</a:t>
            </a:r>
            <a:r>
              <a:rPr lang="en-US" sz="1800" err="1">
                <a:solidFill>
                  <a:srgbClr val="0070C0"/>
                </a:solidFill>
              </a:rPr>
              <a:t>clientip</a:t>
            </a:r>
            <a:r>
              <a:rPr lang="en-US" sz="1800">
                <a:solidFill>
                  <a:srgbClr val="0070C0"/>
                </a:solidFill>
              </a:rPr>
              <a:t>-</a:t>
            </a:r>
            <a:r>
              <a:rPr lang="en-US" sz="1800" err="1">
                <a:solidFill>
                  <a:srgbClr val="0070C0"/>
                </a:solidFill>
              </a:rPr>
              <a:t>affinity.kalyanreddydaida.com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ClientIP</a:t>
            </a:r>
            <a:r>
              <a:rPr lang="en-US" sz="2000"/>
              <a:t>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3494EC2A-D24C-BA34-04C3-A33C6C07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75" y="428686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9196013-CE8F-8ED7-9F46-61BECC8B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2" y="440183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49D7C-ADC6-ED7C-40CC-48589A971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7F1FE-0F94-D071-183E-FC3CB2CC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 - Client IP Affinity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11A9-243C-9982-9DA1-92D2278E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40" y="1239094"/>
            <a:ext cx="5931243" cy="632354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3880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  <a:r>
              <a:rPr lang="en-US" sz="3000"/>
              <a:t>: Ingress with Client IP Affinity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Client IP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2AFB3-876F-FE09-7C0C-3F57040E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3" y="1969059"/>
            <a:ext cx="6520123" cy="519786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852E02-EBA2-7E98-9A6C-BC263544DC48}"/>
              </a:ext>
            </a:extLst>
          </p:cNvPr>
          <p:cNvSpPr/>
          <p:nvPr/>
        </p:nvSpPr>
        <p:spPr>
          <a:xfrm>
            <a:off x="556054" y="4263081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5188802" y="6762334"/>
            <a:ext cx="4862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Cookie Affinity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58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Cookie</a:t>
            </a:r>
          </a:p>
          <a:p>
            <a:r>
              <a:rPr lang="en-US" sz="3000"/>
              <a:t>Affinity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89867" y="-63254"/>
            <a:ext cx="5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http://ingress-with-cookie-</a:t>
            </a:r>
            <a:r>
              <a:rPr lang="en-US" sz="1800" err="1">
                <a:solidFill>
                  <a:srgbClr val="F5748B"/>
                </a:solidFill>
              </a:rPr>
              <a:t>affinity.kalyanreddydaida.com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Cookie Affinity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AEC9-D515-F789-8185-BA07D61B9B74}"/>
              </a:ext>
            </a:extLst>
          </p:cNvPr>
          <p:cNvCxnSpPr>
            <a:cxnSpLocks/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49D7C-ADC6-ED7C-40CC-48589A971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7F1FE-0F94-D071-183E-FC3CB2CC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BackendConfig - Cookie Affinity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53F8A-71A0-6B66-4C82-A12E0E22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14" y="847616"/>
            <a:ext cx="9440562" cy="68068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508341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  <a:r>
              <a:rPr lang="en-US" sz="3000"/>
              <a:t>: Ingress with Cookie Affinity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Generated Cookie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856B0-6753-EF78-BC87-94DC1D9D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1969059"/>
            <a:ext cx="6374202" cy="53708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43C344-C889-0CC6-5315-1193B385F2C9}"/>
              </a:ext>
            </a:extLst>
          </p:cNvPr>
          <p:cNvSpPr/>
          <p:nvPr/>
        </p:nvSpPr>
        <p:spPr>
          <a:xfrm>
            <a:off x="580767" y="4377085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2896728" y="6489922"/>
            <a:ext cx="8238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</a:t>
            </a: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Custom Health Checks with BackendConfig CRD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04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88DA4-BA4A-1783-9346-071EBF86D1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73BD90-AEB1-CD14-D2C8-47C26E2F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- Health Checks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9ACD63-D355-DE25-0A52-B9673570E585}"/>
              </a:ext>
            </a:extLst>
          </p:cNvPr>
          <p:cNvSpPr/>
          <p:nvPr/>
        </p:nvSpPr>
        <p:spPr>
          <a:xfrm>
            <a:off x="234778" y="1722387"/>
            <a:ext cx="4176584" cy="14210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D6740-A895-4B56-88BE-260E703849BC}"/>
              </a:ext>
            </a:extLst>
          </p:cNvPr>
          <p:cNvSpPr/>
          <p:nvPr/>
        </p:nvSpPr>
        <p:spPr>
          <a:xfrm>
            <a:off x="5041555" y="3663778"/>
            <a:ext cx="4176584" cy="14210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Pod Template with a Container with Readiness Probe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85F2B5-9705-243E-3AE4-7E19F9CB13EC}"/>
              </a:ext>
            </a:extLst>
          </p:cNvPr>
          <p:cNvSpPr/>
          <p:nvPr/>
        </p:nvSpPr>
        <p:spPr>
          <a:xfrm>
            <a:off x="10223156" y="5960074"/>
            <a:ext cx="4176584" cy="14210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Values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A21D2-792A-3770-E3C0-374B372693CD}"/>
              </a:ext>
            </a:extLst>
          </p:cNvPr>
          <p:cNvSpPr/>
          <p:nvPr/>
        </p:nvSpPr>
        <p:spPr>
          <a:xfrm>
            <a:off x="1642047" y="890706"/>
            <a:ext cx="1359243" cy="6967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495DC2-DB9F-A645-25BE-141239836D32}"/>
              </a:ext>
            </a:extLst>
          </p:cNvPr>
          <p:cNvSpPr/>
          <p:nvPr/>
        </p:nvSpPr>
        <p:spPr>
          <a:xfrm>
            <a:off x="6539441" y="2902808"/>
            <a:ext cx="1359243" cy="6967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2DC870-B1D0-AB11-9233-4270A498E72C}"/>
              </a:ext>
            </a:extLst>
          </p:cNvPr>
          <p:cNvSpPr/>
          <p:nvPr/>
        </p:nvSpPr>
        <p:spPr>
          <a:xfrm>
            <a:off x="11631826" y="5084805"/>
            <a:ext cx="1359243" cy="6967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39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7B58C-36B0-9A7F-0227-4F1E44460B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46F19-CE4B-7458-7A8A-3DF3F520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" y="37886"/>
            <a:ext cx="5715332" cy="1188851"/>
          </a:xfrm>
        </p:spPr>
        <p:txBody>
          <a:bodyPr>
            <a:noAutofit/>
          </a:bodyPr>
          <a:lstStyle/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BackendConfig CRD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F0219-60C5-DA76-EEED-E4EA7E63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5" y="1239094"/>
            <a:ext cx="4507954" cy="6420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FA7E1-4464-BD94-1B9C-42147CB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14" y="1606307"/>
            <a:ext cx="8680622" cy="60529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1800F6B-DEA3-4C55-E711-C52EEB4494BC}"/>
              </a:ext>
            </a:extLst>
          </p:cNvPr>
          <p:cNvSpPr txBox="1">
            <a:spLocks/>
          </p:cNvSpPr>
          <p:nvPr/>
        </p:nvSpPr>
        <p:spPr>
          <a:xfrm>
            <a:off x="5453552" y="55492"/>
            <a:ext cx="86806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Pod Template Container Readiness Probe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7DE112-13D1-9165-E5C6-B05EB62A8811}"/>
              </a:ext>
            </a:extLst>
          </p:cNvPr>
          <p:cNvCxnSpPr/>
          <p:nvPr/>
        </p:nvCxnSpPr>
        <p:spPr>
          <a:xfrm>
            <a:off x="5115697" y="172995"/>
            <a:ext cx="0" cy="748628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1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4237B1-1FE4-BF58-E54F-D15432B7C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6F6E2-1699-8A24-D3BF-D733F935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Autopilot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9E2AE-0C61-B1FE-39DE-377A3289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85" y="1117257"/>
            <a:ext cx="10974558" cy="6519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42F70-4FBC-DB22-A581-A27869F3F91B}"/>
              </a:ext>
            </a:extLst>
          </p:cNvPr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</a:p>
        </p:txBody>
      </p:sp>
    </p:spTree>
    <p:extLst>
      <p:ext uri="{BB962C8B-B14F-4D97-AF65-F5344CB8AC3E}">
        <p14:creationId xmlns:p14="http://schemas.microsoft.com/office/powerpoint/2010/main" val="194476811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66623-4792-CA6D-5671-176F2AA15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6FEFB-5E37-61BF-A417-CFAA8922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 Check - Default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A2C5-D3AF-9376-58FE-01BF2DFF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79" y="1052803"/>
            <a:ext cx="8955560" cy="630938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F79FC-709C-B9F8-606A-A71E7F779978}"/>
              </a:ext>
            </a:extLst>
          </p:cNvPr>
          <p:cNvSpPr txBox="1"/>
          <p:nvPr/>
        </p:nvSpPr>
        <p:spPr>
          <a:xfrm>
            <a:off x="4266170" y="7483673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1A40C0"/>
                </a:solidFill>
              </a:rPr>
              <a:t>Reference: https://</a:t>
            </a:r>
            <a:r>
              <a:rPr lang="en-US" sz="1400" err="1">
                <a:solidFill>
                  <a:srgbClr val="1A40C0"/>
                </a:solidFill>
              </a:rPr>
              <a:t>cloud.google.com</a:t>
            </a:r>
            <a:r>
              <a:rPr lang="en-US" sz="1400">
                <a:solidFill>
                  <a:srgbClr val="1A40C0"/>
                </a:solidFill>
              </a:rPr>
              <a:t>/</a:t>
            </a:r>
            <a:r>
              <a:rPr lang="en-US" sz="1400" err="1">
                <a:solidFill>
                  <a:srgbClr val="1A40C0"/>
                </a:solidFill>
              </a:rPr>
              <a:t>kubernetes</a:t>
            </a:r>
            <a:r>
              <a:rPr lang="en-US" sz="1400">
                <a:solidFill>
                  <a:srgbClr val="1A40C0"/>
                </a:solidFill>
              </a:rPr>
              <a:t>-engine/docs/concepts/</a:t>
            </a:r>
            <a:r>
              <a:rPr lang="en-US" sz="1400" err="1">
                <a:solidFill>
                  <a:srgbClr val="1A40C0"/>
                </a:solidFill>
              </a:rPr>
              <a:t>ingress#health_checks</a:t>
            </a:r>
            <a:endParaRPr lang="en-US" sz="1400">
              <a:solidFill>
                <a:srgbClr val="1A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380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with</a:t>
            </a:r>
          </a:p>
          <a:p>
            <a:r>
              <a:rPr lang="en-US" sz="3000"/>
              <a:t>Custom</a:t>
            </a:r>
          </a:p>
          <a:p>
            <a:r>
              <a:rPr lang="en-US" sz="3000"/>
              <a:t>Health</a:t>
            </a:r>
          </a:p>
          <a:p>
            <a:r>
              <a:rPr lang="en-US" sz="3000"/>
              <a:t>Checks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43" idx="0"/>
          </p:cNvCxnSpPr>
          <p:nvPr/>
        </p:nvCxnSpPr>
        <p:spPr>
          <a:xfrm rot="10800000" flipV="1">
            <a:off x="4083986" y="1184846"/>
            <a:ext cx="9419209" cy="87208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92193" y="802266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http://&lt;</a:t>
            </a:r>
            <a:r>
              <a:rPr lang="en-US" sz="1800" err="1">
                <a:solidFill>
                  <a:srgbClr val="F5748B"/>
                </a:solidFill>
              </a:rPr>
              <a:t>loadbalancer-ip</a:t>
            </a:r>
            <a:r>
              <a:rPr lang="en-US" sz="1800">
                <a:solidFill>
                  <a:srgbClr val="F5748B"/>
                </a:solidFill>
              </a:rPr>
              <a:t>&gt;</a:t>
            </a: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F11D2-505E-CC3B-6687-67616212EB7F}"/>
              </a:ext>
            </a:extLst>
          </p:cNvPr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86EBC-FCB9-EF5D-A4D8-8764B1E437EB}"/>
              </a:ext>
            </a:extLst>
          </p:cNvPr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DCAD49-C416-042F-D60D-5E2EF969D66F}"/>
              </a:ext>
            </a:extLst>
          </p:cNvPr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87C973-A180-A47A-3F2D-70A3314E3DD8}"/>
              </a:ext>
            </a:extLst>
          </p:cNvPr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04C264-9D35-8784-69D3-DD68FB99DF35}"/>
              </a:ext>
            </a:extLst>
          </p:cNvPr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Health Check</a:t>
            </a:r>
          </a:p>
        </p:txBody>
      </p:sp>
    </p:spTree>
    <p:extLst>
      <p:ext uri="{BB962C8B-B14F-4D97-AF65-F5344CB8AC3E}">
        <p14:creationId xmlns:p14="http://schemas.microsoft.com/office/powerpoint/2010/main" val="202577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  <a:r>
              <a:rPr lang="en-US" sz="3000"/>
              <a:t>: Ingress with Custom Health Checks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Health Check </a:t>
            </a:r>
            <a:r>
              <a:rPr lang="en-US">
                <a:solidFill>
                  <a:schemeClr val="bg1"/>
                </a:solidFill>
              </a:rPr>
              <a:t>related arguments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73E07-15CD-C14A-F099-9DF4186C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2335032"/>
            <a:ext cx="6143134" cy="248285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77F8D8-2D4D-892D-0C9F-3E95CA26AB2C}"/>
              </a:ext>
            </a:extLst>
          </p:cNvPr>
          <p:cNvSpPr/>
          <p:nvPr/>
        </p:nvSpPr>
        <p:spPr>
          <a:xfrm>
            <a:off x="556054" y="4379732"/>
            <a:ext cx="3855308" cy="438150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254867" y="6769900"/>
            <a:ext cx="551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- Internal Load Balancer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1C5975E-024F-19E4-D292-E94E4E2D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232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 </a:t>
            </a:r>
            <a:r>
              <a:rPr lang="en-US" sz="1400" b="1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(Internal LB)</a:t>
            </a:r>
            <a:endParaRPr sz="1400" b="1" i="0" u="none" strike="noStrike" cap="non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Internal Load Balancer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A97DA6-3E03-105A-B152-6C43AF93AF50}"/>
              </a:ext>
            </a:extLst>
          </p:cNvPr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241C65-C9D1-14CF-2E2B-478FE311A12F}"/>
              </a:ext>
            </a:extLst>
          </p:cNvPr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01C1CB3-68E0-1D11-D2AF-FE3BC268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6AB662-9AB9-87D4-6919-47434767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9B122A6-3FEB-626F-0387-86C1C83F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FD47F4B-08B4-5C74-F585-2ABAF3A13198}"/>
              </a:ext>
            </a:extLst>
          </p:cNvPr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952020-A114-72F7-66C2-6ECB7948489D}"/>
              </a:ext>
            </a:extLst>
          </p:cNvPr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F149F34-0AE7-6FFF-54CE-B744FCF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CA2B31-ACAB-8BD1-73A6-B46D54860542}"/>
              </a:ext>
            </a:extLst>
          </p:cNvPr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37C29-278B-2F04-73B6-B3C9C0FC6794}"/>
              </a:ext>
            </a:extLst>
          </p:cNvPr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E148F36B-4CE9-1ADF-638D-4268DB27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E4E29C-0E81-9D63-BDB8-A40CCB0A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41E231E0-D6AF-7250-F95E-73BE29C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83FA8-52B7-7887-0CF1-F3A9D2F32704}"/>
              </a:ext>
            </a:extLst>
          </p:cNvPr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C5F040F-1427-C87F-E36B-BEFDF6FABD07}"/>
              </a:ext>
            </a:extLst>
          </p:cNvPr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>
            <a:extLst>
              <a:ext uri="{FF2B5EF4-FFF2-40B4-BE49-F238E27FC236}">
                <a16:creationId xmlns:a16="http://schemas.microsoft.com/office/drawing/2014/main" id="{6FD1D0A5-B082-BF65-9679-8F9C869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A247AB9-8445-E2A0-3A34-84531A39E447}"/>
              </a:ext>
            </a:extLst>
          </p:cNvPr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DDE68E-2BE8-0965-C6B8-9872F24DC816}"/>
              </a:ext>
            </a:extLst>
          </p:cNvPr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3D7070-2FEF-61CE-5748-22D69A9CFE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40E124-098A-6D43-7D6E-05A6EFBFE3C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6D9C69F-06D9-95A2-015D-842E7F6227C4}"/>
              </a:ext>
            </a:extLst>
          </p:cNvPr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BF8251B5-225D-215A-60ED-38EBB401FE62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669471B3-24E4-FE6C-04AF-8C7118D199F9}"/>
              </a:ext>
            </a:extLst>
          </p:cNvPr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9B6F071E-666C-C086-DE9A-4275A40F9291}"/>
              </a:ext>
            </a:extLst>
          </p:cNvPr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28" idx="3"/>
          </p:cNvCxnSpPr>
          <p:nvPr/>
        </p:nvCxnSpPr>
        <p:spPr>
          <a:xfrm rot="10800000" flipV="1">
            <a:off x="9331210" y="1184847"/>
            <a:ext cx="4171984" cy="1319224"/>
          </a:xfrm>
          <a:prstGeom prst="bentConnector3">
            <a:avLst>
              <a:gd name="adj1" fmla="val 1069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E6C471-A605-C70B-415B-9D703CFBFBD7}"/>
              </a:ext>
            </a:extLst>
          </p:cNvPr>
          <p:cNvSpPr txBox="1"/>
          <p:nvPr/>
        </p:nvSpPr>
        <p:spPr>
          <a:xfrm>
            <a:off x="3121192" y="1194489"/>
            <a:ext cx="28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curl 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859CA-4E30-A985-1920-706B38E1804B}"/>
              </a:ext>
            </a:extLst>
          </p:cNvPr>
          <p:cNvSpPr txBox="1"/>
          <p:nvPr/>
        </p:nvSpPr>
        <p:spPr>
          <a:xfrm>
            <a:off x="5965946" y="1186911"/>
            <a:ext cx="283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curl 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E7E75-42FB-D793-ADA3-EDB33FA3D87D}"/>
              </a:ext>
            </a:extLst>
          </p:cNvPr>
          <p:cNvSpPr txBox="1"/>
          <p:nvPr/>
        </p:nvSpPr>
        <p:spPr>
          <a:xfrm>
            <a:off x="8880085" y="1224711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curl http://&lt;LB-IP&gt;/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73277BF-DDC5-42BC-EB1E-BAFDB1A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66" y="2192273"/>
            <a:ext cx="619935" cy="6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680C81-9036-6A57-EB77-E5C606D74197}"/>
              </a:ext>
            </a:extLst>
          </p:cNvPr>
          <p:cNvSpPr/>
          <p:nvPr/>
        </p:nvSpPr>
        <p:spPr>
          <a:xfrm>
            <a:off x="8199185" y="2178924"/>
            <a:ext cx="1132025" cy="65029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EBEC7E-32EF-30B7-8EF0-D5FF79B7F095}"/>
              </a:ext>
            </a:extLst>
          </p:cNvPr>
          <p:cNvSpPr txBox="1"/>
          <p:nvPr/>
        </p:nvSpPr>
        <p:spPr>
          <a:xfrm>
            <a:off x="8820935" y="229164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Curl</a:t>
            </a:r>
          </a:p>
          <a:p>
            <a:r>
              <a:rPr lang="en-US" sz="1200"/>
              <a:t>Pod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9703FD5-77FB-BFFA-F573-0F0D4BF177E3}"/>
              </a:ext>
            </a:extLst>
          </p:cNvPr>
          <p:cNvCxnSpPr>
            <a:cxnSpLocks/>
            <a:stCxn id="28" idx="0"/>
            <a:endCxn id="62" idx="0"/>
          </p:cNvCxnSpPr>
          <p:nvPr/>
        </p:nvCxnSpPr>
        <p:spPr>
          <a:xfrm rot="16200000" flipV="1">
            <a:off x="6257271" y="-329003"/>
            <a:ext cx="322813" cy="4693042"/>
          </a:xfrm>
          <a:prstGeom prst="bentConnector3">
            <a:avLst>
              <a:gd name="adj1" fmla="val 2196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9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5" grpId="0"/>
      <p:bldP spid="20" grpId="0"/>
      <p:bldP spid="22" grpId="0"/>
      <p:bldP spid="28" grpId="0" animBg="1"/>
      <p:bldP spid="33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  <a:r>
              <a:rPr lang="en-US" sz="3000"/>
              <a:t>: Ingress Internal Load Balancer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55B99-BD83-EB48-D7AD-E2D1D13EBE8C}"/>
              </a:ext>
            </a:extLst>
          </p:cNvPr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AD59FA-9411-16F9-AC57-4069A22D8CAD}"/>
              </a:ext>
            </a:extLst>
          </p:cNvPr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19FA7-EF3E-4F0B-D6C3-50217A6D3BA5}"/>
              </a:ext>
            </a:extLst>
          </p:cNvPr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9EF39-80BF-31C2-769C-466525C33A49}"/>
              </a:ext>
            </a:extLst>
          </p:cNvPr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 </a:t>
            </a:r>
            <a:r>
              <a:rPr lang="en-US">
                <a:solidFill>
                  <a:srgbClr val="389954"/>
                </a:solidFill>
              </a:rPr>
              <a:t> with GCE Internal LB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11509-3E63-4087-0559-5DEF91B2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1" y="2289557"/>
            <a:ext cx="6673151" cy="3005924"/>
          </a:xfrm>
          <a:prstGeom prst="rect">
            <a:avLst/>
          </a:prstGeom>
          <a:solidFill>
            <a:srgbClr val="389954"/>
          </a:solid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82F8E7-B8F0-1450-62CF-FC9B1F054CE9}"/>
              </a:ext>
            </a:extLst>
          </p:cNvPr>
          <p:cNvSpPr/>
          <p:nvPr/>
        </p:nvSpPr>
        <p:spPr>
          <a:xfrm>
            <a:off x="129585" y="6610769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P2-1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95E7DC-83A7-72EE-5A31-B7CBC6DEE9B6}"/>
              </a:ext>
            </a:extLst>
          </p:cNvPr>
          <p:cNvSpPr/>
          <p:nvPr/>
        </p:nvSpPr>
        <p:spPr>
          <a:xfrm>
            <a:off x="1290044" y="663093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Curl Pod from which we can access the </a:t>
            </a:r>
            <a:r>
              <a:rPr lang="en-US">
                <a:solidFill>
                  <a:srgbClr val="FFFF00"/>
                </a:solidFill>
              </a:rPr>
              <a:t>Internal Load Balancer Endpoint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7E56EF-DCE0-73AC-821B-E87E5C9B2CC7}"/>
              </a:ext>
            </a:extLst>
          </p:cNvPr>
          <p:cNvSpPr/>
          <p:nvPr/>
        </p:nvSpPr>
        <p:spPr>
          <a:xfrm>
            <a:off x="318085" y="4520560"/>
            <a:ext cx="2990723" cy="701175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12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E21CC-8C29-00B1-87E4-811DC7B54829}"/>
              </a:ext>
            </a:extLst>
          </p:cNvPr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29C7F-3FD2-7612-A6D3-9DAD3662E370}"/>
              </a:ext>
            </a:extLst>
          </p:cNvPr>
          <p:cNvSpPr txBox="1"/>
          <p:nvPr/>
        </p:nvSpPr>
        <p:spPr>
          <a:xfrm>
            <a:off x="4109416" y="6769900"/>
            <a:ext cx="580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Google Cloud Armor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49EF1D-4F6B-D006-8FBE-CE26ECE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>
            <a:extLst>
              <a:ext uri="{FF2B5EF4-FFF2-40B4-BE49-F238E27FC236}">
                <a16:creationId xmlns:a16="http://schemas.microsoft.com/office/drawing/2014/main" id="{18B22634-A947-9C58-804E-3F177613845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56AFD32F-BD9A-6721-B739-4BEA3E96133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464DC-ACAD-AEEC-DFB5-709D91B471C4}"/>
              </a:ext>
            </a:extLst>
          </p:cNvPr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20727-EDA4-C000-876A-9394E496C04B}"/>
              </a:ext>
            </a:extLst>
          </p:cNvPr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</a:p>
        </p:txBody>
      </p:sp>
      <p:pic>
        <p:nvPicPr>
          <p:cNvPr id="28" name="Google Shape;258;p16">
            <a:extLst>
              <a:ext uri="{FF2B5EF4-FFF2-40B4-BE49-F238E27FC236}">
                <a16:creationId xmlns:a16="http://schemas.microsoft.com/office/drawing/2014/main" id="{30F029D2-DB02-4A30-B102-8B81078DB0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31260-D4A2-495E-EBE0-E0B24259E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DE3BD-F2B9-ACCE-F119-0EBD436F5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7" name="Google Shape;257;p16">
            <a:extLst>
              <a:ext uri="{FF2B5EF4-FFF2-40B4-BE49-F238E27FC236}">
                <a16:creationId xmlns:a16="http://schemas.microsoft.com/office/drawing/2014/main" id="{2690FC68-02E8-9927-099D-A187E733F86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9991" y="4910682"/>
            <a:ext cx="1032518" cy="10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34D0F6-C059-FBE5-5EA4-D886B7C07B1C}"/>
              </a:ext>
            </a:extLst>
          </p:cNvPr>
          <p:cNvSpPr txBox="1"/>
          <p:nvPr/>
        </p:nvSpPr>
        <p:spPr>
          <a:xfrm>
            <a:off x="9353017" y="5867492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Armor</a:t>
            </a:r>
          </a:p>
        </p:txBody>
      </p:sp>
    </p:spTree>
    <p:extLst>
      <p:ext uri="{BB962C8B-B14F-4D97-AF65-F5344CB8AC3E}">
        <p14:creationId xmlns:p14="http://schemas.microsoft.com/office/powerpoint/2010/main" val="417082090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54F37-85AA-D564-920F-A3B45B6539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3F101-08E8-3545-797A-B7BA18A3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468"/>
            <a:ext cx="12618720" cy="1188851"/>
          </a:xfrm>
        </p:spPr>
        <p:txBody>
          <a:bodyPr/>
          <a:lstStyle/>
          <a:p>
            <a:r>
              <a:rPr lang="en-US"/>
              <a:t>Google Cloud Armor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5808D0-D193-D56F-3AD2-438BE9CB5899}"/>
              </a:ext>
            </a:extLst>
          </p:cNvPr>
          <p:cNvSpPr/>
          <p:nvPr/>
        </p:nvSpPr>
        <p:spPr>
          <a:xfrm>
            <a:off x="599089" y="1168410"/>
            <a:ext cx="13705490" cy="1073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helps in protecting applications hosted on Google Cloud from </a:t>
            </a:r>
            <a:r>
              <a:rPr lang="en-US" sz="2600">
                <a:solidFill>
                  <a:srgbClr val="FFFF00"/>
                </a:solidFill>
              </a:rPr>
              <a:t>Multiple Security Threats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71397B-E233-9111-17A4-56296BD0237A}"/>
              </a:ext>
            </a:extLst>
          </p:cNvPr>
          <p:cNvSpPr/>
          <p:nvPr/>
        </p:nvSpPr>
        <p:spPr>
          <a:xfrm>
            <a:off x="599089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DDOS Attacks</a:t>
            </a:r>
          </a:p>
          <a:p>
            <a:pPr algn="ctr"/>
            <a:r>
              <a:rPr lang="en-US" sz="2600"/>
              <a:t>(Distributed Denial of Service)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74148E-26BC-7C5C-AE76-55525A9A062B}"/>
              </a:ext>
            </a:extLst>
          </p:cNvPr>
          <p:cNvSpPr/>
          <p:nvPr/>
        </p:nvSpPr>
        <p:spPr>
          <a:xfrm>
            <a:off x="5764923" y="2778686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Cross Site Scripting Attacks (XSS)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D1ED7-DA95-3E7C-9D2D-45102DF193CF}"/>
              </a:ext>
            </a:extLst>
          </p:cNvPr>
          <p:cNvSpPr/>
          <p:nvPr/>
        </p:nvSpPr>
        <p:spPr>
          <a:xfrm>
            <a:off x="10930758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SQL Injection</a:t>
            </a:r>
          </a:p>
          <a:p>
            <a:pPr algn="ctr"/>
            <a:r>
              <a:rPr lang="en-US" sz="2600"/>
              <a:t>(SQLi)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1B464C-D3D7-C9E6-741B-D6AC66720A95}"/>
              </a:ext>
            </a:extLst>
          </p:cNvPr>
          <p:cNvSpPr/>
          <p:nvPr/>
        </p:nvSpPr>
        <p:spPr>
          <a:xfrm>
            <a:off x="599089" y="5067956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Automatic Protections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16D222-FDD7-ED15-C6B6-692272783675}"/>
              </a:ext>
            </a:extLst>
          </p:cNvPr>
          <p:cNvSpPr/>
          <p:nvPr/>
        </p:nvSpPr>
        <p:spPr>
          <a:xfrm>
            <a:off x="8071943" y="5037184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Manual Protection where we can configure protection rules manually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9097AC-7F99-F9B0-BB9B-0EB2B9E29AF8}"/>
              </a:ext>
            </a:extLst>
          </p:cNvPr>
          <p:cNvSpPr/>
          <p:nvPr/>
        </p:nvSpPr>
        <p:spPr>
          <a:xfrm>
            <a:off x="599089" y="6357650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Managed Protection</a:t>
            </a:r>
          </a:p>
          <a:p>
            <a:pPr algn="ctr"/>
            <a:r>
              <a:rPr lang="en-US" sz="2600"/>
              <a:t>(Plans with Yearly Commitment)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97857A-8279-356F-4A3D-2652B1B71E72}"/>
              </a:ext>
            </a:extLst>
          </p:cNvPr>
          <p:cNvSpPr/>
          <p:nvPr/>
        </p:nvSpPr>
        <p:spPr>
          <a:xfrm>
            <a:off x="8071943" y="6346086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Adaptive Protection</a:t>
            </a:r>
          </a:p>
          <a:p>
            <a:pPr algn="ctr"/>
            <a:r>
              <a:rPr lang="en-US" sz="2600"/>
              <a:t>(HTTP floods and other high-frequency layer 7 (application-level) malicious activity.)</a:t>
            </a:r>
          </a:p>
        </p:txBody>
      </p:sp>
    </p:spTree>
    <p:extLst>
      <p:ext uri="{BB962C8B-B14F-4D97-AF65-F5344CB8AC3E}">
        <p14:creationId xmlns:p14="http://schemas.microsoft.com/office/powerpoint/2010/main" val="42574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82150" y="350166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148" y="350166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458342" y="6976095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</a:p>
          <a:p>
            <a:r>
              <a:rPr lang="en-US" sz="3000"/>
              <a:t>Cloud Armor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858735" y="4515847"/>
            <a:ext cx="5274426" cy="2583728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07758-68EE-95D8-DB8A-57E3E7D08D44}"/>
              </a:ext>
            </a:extLst>
          </p:cNvPr>
          <p:cNvSpPr txBox="1"/>
          <p:nvPr/>
        </p:nvSpPr>
        <p:spPr>
          <a:xfrm>
            <a:off x="5257330" y="4506681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5400000">
            <a:off x="2198435" y="3288573"/>
            <a:ext cx="991946" cy="2836048"/>
          </a:xfrm>
          <a:prstGeom prst="bentConnector4">
            <a:avLst>
              <a:gd name="adj1" fmla="val 22031"/>
              <a:gd name="adj2" fmla="val 10806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E30814B8-CAF7-1C47-893A-D8147C9A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3ABCC1-8579-BED7-5EFF-F335B01ABDD1}"/>
              </a:ext>
            </a:extLst>
          </p:cNvPr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EB5D04A1-05CE-8DB5-6774-3699D293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AB5C58-CE7D-3E0D-66A6-34BFF4BB9522}"/>
              </a:ext>
            </a:extLst>
          </p:cNvPr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4F13-86C1-89B3-EE96-E1D6F8E5FCBD}"/>
              </a:ext>
            </a:extLst>
          </p:cNvPr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806802-F53B-5EF8-9BDC-C738EF054549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93A22B-AEE9-5D53-1F74-8C0ECBCBFAC0}"/>
              </a:ext>
            </a:extLst>
          </p:cNvPr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A2D405-B247-118D-EE36-61C2682545FB}"/>
              </a:ext>
            </a:extLst>
          </p:cNvPr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64ABC359-C937-956D-CFB3-378895186463}"/>
              </a:ext>
            </a:extLst>
          </p:cNvPr>
          <p:cNvSpPr/>
          <p:nvPr/>
        </p:nvSpPr>
        <p:spPr>
          <a:xfrm>
            <a:off x="2880987" y="25237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>
            <a:extLst>
              <a:ext uri="{FF2B5EF4-FFF2-40B4-BE49-F238E27FC236}">
                <a16:creationId xmlns:a16="http://schemas.microsoft.com/office/drawing/2014/main" id="{74F9F8A8-2406-CB60-D894-78F9297A2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2423" y="2596660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A42A27-B47F-FE7A-93F1-2A56FA37A1BC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4111269" y="3232707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48185CDD-EB15-3EBF-1CCA-1C0EAEBD956F}"/>
              </a:ext>
            </a:extLst>
          </p:cNvPr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>
            <a:extLst>
              <a:ext uri="{FF2B5EF4-FFF2-40B4-BE49-F238E27FC236}">
                <a16:creationId xmlns:a16="http://schemas.microsoft.com/office/drawing/2014/main" id="{D04CB321-E2FB-9790-CE9C-AB06A4BF1E7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>
            <a:extLst>
              <a:ext uri="{FF2B5EF4-FFF2-40B4-BE49-F238E27FC236}">
                <a16:creationId xmlns:a16="http://schemas.microsoft.com/office/drawing/2014/main" id="{6F4F0ECD-883C-BF12-257A-48ECBB8B8D3C}"/>
              </a:ext>
            </a:extLst>
          </p:cNvPr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6180726-C376-A829-3C8B-C8110BD55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66EDCF-2992-B90D-4BE2-7AF992F75D81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9141878" y="-32372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</a:t>
            </a:r>
            <a:r>
              <a:rPr lang="en-IN" sz="1400" err="1">
                <a:solidFill>
                  <a:srgbClr val="0070C0"/>
                </a:solidFill>
              </a:rPr>
              <a:t>cloudarmor-ingress.kalyanreddydaida.com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4E835CB-E196-4BB3-7B5F-ECD402AA5F32}"/>
              </a:ext>
            </a:extLst>
          </p:cNvPr>
          <p:cNvSpPr/>
          <p:nvPr/>
        </p:nvSpPr>
        <p:spPr>
          <a:xfrm>
            <a:off x="1011755" y="6495582"/>
            <a:ext cx="1741955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BB584-42E6-2389-27CD-87053F8D14F3}"/>
              </a:ext>
            </a:extLst>
          </p:cNvPr>
          <p:cNvSpPr/>
          <p:nvPr/>
        </p:nvSpPr>
        <p:spPr>
          <a:xfrm>
            <a:off x="3245609" y="5513299"/>
            <a:ext cx="2706397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4F7210-4490-5D16-B622-F5F635817553}"/>
              </a:ext>
            </a:extLst>
          </p:cNvPr>
          <p:cNvSpPr/>
          <p:nvPr/>
        </p:nvSpPr>
        <p:spPr>
          <a:xfrm>
            <a:off x="3245608" y="5895300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EAAA8C-8E6B-AF69-72E2-88E478F82FEE}"/>
              </a:ext>
            </a:extLst>
          </p:cNvPr>
          <p:cNvSpPr/>
          <p:nvPr/>
        </p:nvSpPr>
        <p:spPr>
          <a:xfrm>
            <a:off x="3245607" y="6288252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8B697D-FEB6-8656-D4D5-9EA90D02F865}"/>
              </a:ext>
            </a:extLst>
          </p:cNvPr>
          <p:cNvSpPr/>
          <p:nvPr/>
        </p:nvSpPr>
        <p:spPr>
          <a:xfrm>
            <a:off x="3238763" y="6684854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 Policy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332EA715-55D2-B6E2-33F2-E70F4C85A025}"/>
              </a:ext>
            </a:extLst>
          </p:cNvPr>
          <p:cNvSpPr/>
          <p:nvPr/>
        </p:nvSpPr>
        <p:spPr>
          <a:xfrm>
            <a:off x="2866331" y="14588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 Armor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6364ED-0BB2-1AA5-A2BB-F11027B5DA8C}"/>
              </a:ext>
            </a:extLst>
          </p:cNvPr>
          <p:cNvCxnSpPr>
            <a:cxnSpLocks/>
            <a:stCxn id="54" idx="2"/>
            <a:endCxn id="43" idx="0"/>
          </p:cNvCxnSpPr>
          <p:nvPr/>
        </p:nvCxnSpPr>
        <p:spPr>
          <a:xfrm>
            <a:off x="4096613" y="2167840"/>
            <a:ext cx="14656" cy="3559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9B1CC0-9D70-FFD6-D74C-37B985B27FA8}"/>
              </a:ext>
            </a:extLst>
          </p:cNvPr>
          <p:cNvCxnSpPr>
            <a:cxnSpLocks/>
            <a:stCxn id="79" idx="2"/>
            <a:endCxn id="54" idx="0"/>
          </p:cNvCxnSpPr>
          <p:nvPr/>
        </p:nvCxnSpPr>
        <p:spPr>
          <a:xfrm>
            <a:off x="4096613" y="1119285"/>
            <a:ext cx="0" cy="3395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257;p16">
            <a:extLst>
              <a:ext uri="{FF2B5EF4-FFF2-40B4-BE49-F238E27FC236}">
                <a16:creationId xmlns:a16="http://schemas.microsoft.com/office/drawing/2014/main" id="{1130F501-84D0-07B1-4151-21662707ABD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53124" y="1504724"/>
            <a:ext cx="665914" cy="6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85F988E-B8BF-7588-9CCC-15A699385095}"/>
              </a:ext>
            </a:extLst>
          </p:cNvPr>
          <p:cNvSpPr txBox="1"/>
          <p:nvPr/>
        </p:nvSpPr>
        <p:spPr>
          <a:xfrm>
            <a:off x="4111269" y="1114763"/>
            <a:ext cx="479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Validates rule: throws 403 Forbidden Error if no match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8CA4DA-DD0E-D401-2E8B-CCF78153C57E}"/>
              </a:ext>
            </a:extLst>
          </p:cNvPr>
          <p:cNvSpPr txBox="1"/>
          <p:nvPr/>
        </p:nvSpPr>
        <p:spPr>
          <a:xfrm>
            <a:off x="1853528" y="2141842"/>
            <a:ext cx="434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Validation rule: if matches forwards request to </a:t>
            </a:r>
            <a:r>
              <a:rPr lang="en-US" sz="1600" b="1" err="1">
                <a:solidFill>
                  <a:srgbClr val="389954"/>
                </a:solidFill>
              </a:rPr>
              <a:t>lb</a:t>
            </a:r>
            <a:endParaRPr lang="en-US" sz="1600" b="1">
              <a:solidFill>
                <a:srgbClr val="3899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6" grpId="0"/>
      <p:bldP spid="15" grpId="0" animBg="1"/>
      <p:bldP spid="54" grpId="0" animBg="1"/>
      <p:bldP spid="69" grpId="0"/>
      <p:bldP spid="70" grpId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67A86C-9FC1-0A14-1720-396250DF46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847A0-A8A2-539F-6978-4F44CAC7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431EA-F41A-8742-4EE2-5CCCB45F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39094"/>
            <a:ext cx="6839607" cy="62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1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266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Standard vs Autopilot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15" y="2193288"/>
            <a:ext cx="635587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103479" y="7514451"/>
            <a:ext cx="608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-engine/docs/concepts/cluster-architecture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475EE-FA66-B17E-3EF6-1376FE40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27" y="2193288"/>
            <a:ext cx="652874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4794E-87D7-8710-F919-0FC6C2D595DD}"/>
              </a:ext>
            </a:extLst>
          </p:cNvPr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301CDC-59E6-BC67-9D5E-C54C14D945A2}"/>
              </a:ext>
            </a:extLst>
          </p:cNvPr>
          <p:cNvSpPr/>
          <p:nvPr/>
        </p:nvSpPr>
        <p:spPr>
          <a:xfrm>
            <a:off x="1003237" y="929405"/>
            <a:ext cx="5472078" cy="10245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Standard Cluster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F646C9-65B4-3C1D-6E32-B0EB159F04F0}"/>
              </a:ext>
            </a:extLst>
          </p:cNvPr>
          <p:cNvSpPr/>
          <p:nvPr/>
        </p:nvSpPr>
        <p:spPr>
          <a:xfrm>
            <a:off x="8376342" y="929404"/>
            <a:ext cx="5472078" cy="102456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Autopilot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21D3BC-7DE5-0623-21DA-7C3CAF09F43D}"/>
              </a:ext>
            </a:extLst>
          </p:cNvPr>
          <p:cNvSpPr/>
          <p:nvPr/>
        </p:nvSpPr>
        <p:spPr>
          <a:xfrm>
            <a:off x="3818997" y="2380795"/>
            <a:ext cx="1336897" cy="3456097"/>
          </a:xfrm>
          <a:prstGeom prst="round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DEA6D7-0901-FA81-FC33-9673EDB3DE4C}"/>
              </a:ext>
            </a:extLst>
          </p:cNvPr>
          <p:cNvSpPr/>
          <p:nvPr/>
        </p:nvSpPr>
        <p:spPr>
          <a:xfrm>
            <a:off x="11385749" y="2380795"/>
            <a:ext cx="1336897" cy="3456098"/>
          </a:xfrm>
          <a:prstGeom prst="roundRect">
            <a:avLst/>
          </a:prstGeom>
          <a:noFill/>
          <a:ln w="47625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0E614D-8D01-7B9E-7570-C671C65634F0}"/>
              </a:ext>
            </a:extLst>
          </p:cNvPr>
          <p:cNvSpPr/>
          <p:nvPr/>
        </p:nvSpPr>
        <p:spPr>
          <a:xfrm>
            <a:off x="2288350" y="6707236"/>
            <a:ext cx="4398192" cy="7381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maintains and operates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C786B0-A837-DFCA-3192-47513336B334}"/>
              </a:ext>
            </a:extLst>
          </p:cNvPr>
          <p:cNvSpPr/>
          <p:nvPr/>
        </p:nvSpPr>
        <p:spPr>
          <a:xfrm>
            <a:off x="9855102" y="6706233"/>
            <a:ext cx="4398192" cy="73813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Provisions, maintains and operates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82A8CE-6E76-C5D3-D04A-96DD822F2600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4487446" y="5836892"/>
            <a:ext cx="0" cy="87034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EB14A9-A772-3E5D-9881-BAFB089C0079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2054198" y="5836893"/>
            <a:ext cx="0" cy="86934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Node Port Service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 err="1">
                <a:solidFill>
                  <a:srgbClr val="FFFF00"/>
                </a:solidFill>
              </a:rPr>
              <a:t>BackedConfig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  <a:r>
              <a:rPr lang="en-US" sz="3000"/>
              <a:t>: Ingress with Google Cloud Armor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 Deployment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AFCF8D-75B0-7D48-6DE6-8E4726FDF7A4}"/>
              </a:ext>
            </a:extLst>
          </p:cNvPr>
          <p:cNvSpPr/>
          <p:nvPr/>
        </p:nvSpPr>
        <p:spPr>
          <a:xfrm>
            <a:off x="6932694" y="388290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A75F77A-A094-843B-63CC-E4D036D3C162}"/>
              </a:ext>
            </a:extLst>
          </p:cNvPr>
          <p:cNvSpPr/>
          <p:nvPr/>
        </p:nvSpPr>
        <p:spPr>
          <a:xfrm>
            <a:off x="8093153" y="39030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CA6E4-061A-9F1F-EC56-CD8DA77339D4}"/>
              </a:ext>
            </a:extLst>
          </p:cNvPr>
          <p:cNvSpPr/>
          <p:nvPr/>
        </p:nvSpPr>
        <p:spPr>
          <a:xfrm>
            <a:off x="6970131" y="475528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61BEED-A0DB-BAB3-EC4D-75AD7F56D37A}"/>
              </a:ext>
            </a:extLst>
          </p:cNvPr>
          <p:cNvSpPr/>
          <p:nvPr/>
        </p:nvSpPr>
        <p:spPr>
          <a:xfrm>
            <a:off x="8130590" y="47754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BackendConfig with </a:t>
            </a:r>
            <a:r>
              <a:rPr lang="en-US">
                <a:solidFill>
                  <a:srgbClr val="FFFF00"/>
                </a:solidFill>
              </a:rPr>
              <a:t>Security Policy </a:t>
            </a:r>
            <a:r>
              <a:rPr lang="en-US">
                <a:solidFill>
                  <a:schemeClr val="bg1"/>
                </a:solidFill>
              </a:rPr>
              <a:t>pointing to </a:t>
            </a:r>
            <a:r>
              <a:rPr lang="en-US">
                <a:solidFill>
                  <a:srgbClr val="FFFF00"/>
                </a:solidFill>
              </a:rPr>
              <a:t>Cloud Armor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0A640F-F36E-47F9-2CFD-E83600A1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4" y="2167532"/>
            <a:ext cx="6565438" cy="317682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79B4E10-EB62-BE40-D3D3-87ED777EA050}"/>
              </a:ext>
            </a:extLst>
          </p:cNvPr>
          <p:cNvSpPr/>
          <p:nvPr/>
        </p:nvSpPr>
        <p:spPr>
          <a:xfrm>
            <a:off x="567559" y="4755286"/>
            <a:ext cx="4145490" cy="510397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Artifact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495393" y="5284477"/>
            <a:ext cx="2278068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6638901" y="6343202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6" name="Google Shape;2054;p49">
            <a:extLst>
              <a:ext uri="{FF2B5EF4-FFF2-40B4-BE49-F238E27FC236}">
                <a16:creationId xmlns:a16="http://schemas.microsoft.com/office/drawing/2014/main" id="{E44F7FE7-4B15-0EE6-BBE5-7718D11349E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0668" y="5284477"/>
            <a:ext cx="1178663" cy="1082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0264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EFE5F-7BBB-86C0-7326-0593F180AC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C87B-D6F1-4521-1E6D-5EED4489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Artifact Registry provides a </a:t>
            </a:r>
            <a:r>
              <a:rPr lang="en-US">
                <a:solidFill>
                  <a:srgbClr val="0070C0"/>
                </a:solidFill>
              </a:rPr>
              <a:t>single location </a:t>
            </a:r>
            <a:r>
              <a:rPr lang="en-US"/>
              <a:t>for storing and managing your </a:t>
            </a:r>
            <a:r>
              <a:rPr lang="en-US">
                <a:solidFill>
                  <a:srgbClr val="0070C0"/>
                </a:solidFill>
              </a:rPr>
              <a:t>packages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Docker</a:t>
            </a:r>
            <a:r>
              <a:rPr lang="en-US"/>
              <a:t> container images</a:t>
            </a:r>
          </a:p>
          <a:p>
            <a:r>
              <a:rPr lang="en-US"/>
              <a:t>We can call it as </a:t>
            </a:r>
            <a:r>
              <a:rPr lang="en-US">
                <a:solidFill>
                  <a:srgbClr val="0070C0"/>
                </a:solidFill>
              </a:rPr>
              <a:t>Universal</a:t>
            </a:r>
            <a:r>
              <a:rPr lang="en-US"/>
              <a:t> Build Artifact Management Service</a:t>
            </a:r>
          </a:p>
          <a:p>
            <a:pPr lvl="1"/>
            <a:r>
              <a:rPr lang="en-US"/>
              <a:t>Manage Docker Container Images</a:t>
            </a:r>
          </a:p>
          <a:p>
            <a:pPr lvl="1"/>
            <a:r>
              <a:rPr lang="en-US"/>
              <a:t>Manage Packages (Maven and </a:t>
            </a:r>
            <a:r>
              <a:rPr lang="en-US" err="1"/>
              <a:t>npm</a:t>
            </a:r>
            <a:r>
              <a:rPr lang="en-US"/>
              <a:t>)</a:t>
            </a:r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Container</a:t>
            </a:r>
            <a:r>
              <a:rPr lang="en-US"/>
              <a:t> Registry is </a:t>
            </a:r>
            <a:r>
              <a:rPr lang="en-US">
                <a:solidFill>
                  <a:srgbClr val="0070C0"/>
                </a:solidFill>
              </a:rPr>
              <a:t>very old service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not recommended</a:t>
            </a:r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Artifact</a:t>
            </a:r>
            <a:r>
              <a:rPr lang="en-US"/>
              <a:t> Registry expands on the capabilities of Google Container Registry and </a:t>
            </a:r>
            <a:r>
              <a:rPr lang="en-US">
                <a:solidFill>
                  <a:srgbClr val="0070C0"/>
                </a:solidFill>
              </a:rPr>
              <a:t>recommended</a:t>
            </a:r>
            <a:r>
              <a:rPr lang="en-US"/>
              <a:t> for use going forward. </a:t>
            </a:r>
          </a:p>
          <a:p>
            <a:r>
              <a:rPr lang="en-US"/>
              <a:t>Supports </a:t>
            </a:r>
            <a:r>
              <a:rPr lang="en-US">
                <a:solidFill>
                  <a:srgbClr val="0070C0"/>
                </a:solidFill>
              </a:rPr>
              <a:t>Regional and Multi-Regional </a:t>
            </a:r>
            <a:r>
              <a:rPr lang="en-US"/>
              <a:t>Repositories</a:t>
            </a:r>
          </a:p>
          <a:p>
            <a:r>
              <a:rPr lang="en-US" b="1"/>
              <a:t>Additional Reference: </a:t>
            </a:r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/artifact-registry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003AC1-2036-1231-FF7B-259C0492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Artifact Registry ?</a:t>
            </a:r>
          </a:p>
        </p:txBody>
      </p:sp>
    </p:spTree>
    <p:extLst>
      <p:ext uri="{BB962C8B-B14F-4D97-AF65-F5344CB8AC3E}">
        <p14:creationId xmlns:p14="http://schemas.microsoft.com/office/powerpoint/2010/main" val="21004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2CDD86-1587-7E50-6C5F-E9D7AB452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C68F-00B8-6F8B-3B74-DD37ABCB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9B072B"/>
                </a:solidFill>
              </a:rPr>
              <a:t>Step-01: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Step-02: </a:t>
            </a:r>
            <a:r>
              <a:rPr lang="en-US">
                <a:solidFill>
                  <a:srgbClr val="0070C0"/>
                </a:solidFill>
              </a:rPr>
              <a:t>Run</a:t>
            </a:r>
            <a:r>
              <a:rPr lang="en-US"/>
              <a:t> Docker Image and Test it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Step-03: </a:t>
            </a:r>
            <a:r>
              <a:rPr lang="en-US">
                <a:solidFill>
                  <a:srgbClr val="0070C0"/>
                </a:solidFill>
              </a:rPr>
              <a:t>Create</a:t>
            </a:r>
            <a:r>
              <a:rPr lang="en-US"/>
              <a:t>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Configure</a:t>
            </a:r>
            <a:r>
              <a:rPr lang="en-US"/>
              <a:t> Google Artifact Repository </a:t>
            </a:r>
            <a:r>
              <a:rPr lang="en-US">
                <a:solidFill>
                  <a:srgbClr val="0070C0"/>
                </a:solidFill>
              </a:rPr>
              <a:t>Authentication</a:t>
            </a:r>
            <a:r>
              <a:rPr lang="en-US"/>
              <a:t> on local desktop</a:t>
            </a:r>
          </a:p>
          <a:p>
            <a:r>
              <a:rPr lang="en-US">
                <a:solidFill>
                  <a:srgbClr val="9B072B"/>
                </a:solidFill>
              </a:rPr>
              <a:t>Step-05: </a:t>
            </a:r>
            <a:r>
              <a:rPr lang="en-US">
                <a:solidFill>
                  <a:srgbClr val="0070C0"/>
                </a:solidFill>
              </a:rPr>
              <a:t>Tag and Push </a:t>
            </a:r>
            <a:r>
              <a:rPr lang="en-US"/>
              <a:t>Docker Image to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Step-06: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Docker Image on Google Artifact Repository</a:t>
            </a:r>
          </a:p>
          <a:p>
            <a:r>
              <a:rPr lang="en-US">
                <a:solidFill>
                  <a:srgbClr val="9B072B"/>
                </a:solidFill>
              </a:rPr>
              <a:t>Step-07: </a:t>
            </a:r>
            <a:r>
              <a:rPr lang="en-US">
                <a:solidFill>
                  <a:srgbClr val="0070C0"/>
                </a:solidFill>
              </a:rPr>
              <a:t>Update</a:t>
            </a:r>
            <a:r>
              <a:rPr lang="en-US"/>
              <a:t> Docker Image from Google Artifact Repository in Kubernetes Deployment</a:t>
            </a:r>
          </a:p>
          <a:p>
            <a:r>
              <a:rPr lang="en-US">
                <a:solidFill>
                  <a:srgbClr val="9B072B"/>
                </a:solidFill>
              </a:rPr>
              <a:t>Step-08: </a:t>
            </a:r>
            <a:r>
              <a:rPr lang="en-US">
                <a:solidFill>
                  <a:srgbClr val="0070C0"/>
                </a:solidFill>
              </a:rPr>
              <a:t>Deploy</a:t>
            </a:r>
            <a:r>
              <a:rPr lang="en-US"/>
              <a:t> Kubernetes Manifests and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if Docker image successfully pulled from Google Artifact Registry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42ADE-1D4F-214E-74A7-69A82445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</p:spTree>
    <p:extLst>
      <p:ext uri="{BB962C8B-B14F-4D97-AF65-F5344CB8AC3E}">
        <p14:creationId xmlns:p14="http://schemas.microsoft.com/office/powerpoint/2010/main" val="306146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4446" y="364224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6C0001-AC41-0382-735A-47A8E44A6E21}"/>
              </a:ext>
            </a:extLst>
          </p:cNvPr>
          <p:cNvSpPr/>
          <p:nvPr/>
        </p:nvSpPr>
        <p:spPr>
          <a:xfrm>
            <a:off x="13514327" y="6391511"/>
            <a:ext cx="816876" cy="1158588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99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5368E-D4FA-7D7F-0C27-0A43112BE3F0}"/>
              </a:ext>
            </a:extLst>
          </p:cNvPr>
          <p:cNvSpPr txBox="1"/>
          <p:nvPr/>
        </p:nvSpPr>
        <p:spPr>
          <a:xfrm>
            <a:off x="13591788" y="721154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Admin</a:t>
            </a:r>
          </a:p>
        </p:txBody>
      </p:sp>
      <p:pic>
        <p:nvPicPr>
          <p:cNvPr id="55" name="Graphic 54" descr="Programmer male with solid fill">
            <a:extLst>
              <a:ext uri="{FF2B5EF4-FFF2-40B4-BE49-F238E27FC236}">
                <a16:creationId xmlns:a16="http://schemas.microsoft.com/office/drawing/2014/main" id="{A562B3ED-DC12-74EF-3B7C-35A422D0B3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79459" y="6356445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B60755F-EE23-BBD6-ED1B-65330F91AF47}"/>
              </a:ext>
            </a:extLst>
          </p:cNvPr>
          <p:cNvCxnSpPr>
            <a:cxnSpLocks/>
            <a:stCxn id="50" idx="1"/>
            <a:endCxn id="14" idx="2"/>
          </p:cNvCxnSpPr>
          <p:nvPr/>
        </p:nvCxnSpPr>
        <p:spPr>
          <a:xfrm rot="10800000">
            <a:off x="2649023" y="6150847"/>
            <a:ext cx="10865305" cy="819958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8506FB9-3C8D-98C2-276A-43EDD3BC1899}"/>
              </a:ext>
            </a:extLst>
          </p:cNvPr>
          <p:cNvSpPr txBox="1"/>
          <p:nvPr/>
        </p:nvSpPr>
        <p:spPr>
          <a:xfrm>
            <a:off x="2819788" y="6544831"/>
            <a:ext cx="24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Push Docker Image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040CD9-E77F-3C86-2306-8B3AD6B5798A}"/>
              </a:ext>
            </a:extLst>
          </p:cNvPr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2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</a:t>
            </a:r>
          </a:p>
        </p:txBody>
      </p:sp>
    </p:spTree>
    <p:extLst>
      <p:ext uri="{BB962C8B-B14F-4D97-AF65-F5344CB8AC3E}">
        <p14:creationId xmlns:p14="http://schemas.microsoft.com/office/powerpoint/2010/main" val="21639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57" grpId="0"/>
      <p:bldP spid="35" grpId="0"/>
      <p:bldP spid="36" grpId="0" animBg="1"/>
      <p:bldP spid="26" grpId="0"/>
      <p:bldP spid="29" grpId="0" animBg="1"/>
      <p:bldP spid="38" grpId="0" animBg="1"/>
      <p:bldP spid="50" grpId="0" animBg="1"/>
      <p:bldP spid="53" grpId="0"/>
      <p:bldP spid="71" grpId="0"/>
      <p:bldP spid="82" grpId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  <a:r>
              <a:rPr lang="en-US" sz="3000"/>
              <a:t>: Google Cloud Artifact Registry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0FFED-596F-165D-25FC-558679AC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8" y="2164912"/>
            <a:ext cx="6604000" cy="3416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548800-BE5C-FCE2-73A6-659F05CBCB8E}"/>
              </a:ext>
            </a:extLst>
          </p:cNvPr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04F0B8-B47E-F13D-39E0-7A3166D0430B}"/>
              </a:ext>
            </a:extLst>
          </p:cNvPr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Sample Application: </a:t>
            </a:r>
            <a:r>
              <a:rPr lang="en-US" sz="2600" err="1">
                <a:solidFill>
                  <a:schemeClr val="bg1"/>
                </a:solidFill>
              </a:rPr>
              <a:t>index.html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Docker File to </a:t>
            </a:r>
            <a:r>
              <a:rPr lang="en-US" sz="2600">
                <a:solidFill>
                  <a:srgbClr val="FFFF00"/>
                </a:solidFill>
              </a:rPr>
              <a:t>build</a:t>
            </a:r>
            <a:r>
              <a:rPr lang="en-US" sz="2600">
                <a:solidFill>
                  <a:schemeClr val="bg1"/>
                </a:solidFill>
              </a:rPr>
              <a:t> Docker Image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351F86-9A53-D6F8-75C0-66AEE1A050A3}"/>
              </a:ext>
            </a:extLst>
          </p:cNvPr>
          <p:cNvSpPr/>
          <p:nvPr/>
        </p:nvSpPr>
        <p:spPr>
          <a:xfrm>
            <a:off x="409903" y="2739512"/>
            <a:ext cx="2974428" cy="137528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9230D4-E247-20BC-27AB-7E2EAEFCC113}"/>
              </a:ext>
            </a:extLst>
          </p:cNvPr>
          <p:cNvSpPr/>
          <p:nvPr/>
        </p:nvSpPr>
        <p:spPr>
          <a:xfrm>
            <a:off x="409903" y="4217999"/>
            <a:ext cx="6264166" cy="136321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Integration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C2A0E-743C-0BB5-4211-4643613AC52D}"/>
              </a:ext>
            </a:extLst>
          </p:cNvPr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7" name="Google Shape;2044;p49">
            <a:extLst>
              <a:ext uri="{FF2B5EF4-FFF2-40B4-BE49-F238E27FC236}">
                <a16:creationId xmlns:a16="http://schemas.microsoft.com/office/drawing/2014/main" id="{D76C1749-2295-6E7E-2CBA-BA66465FC63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>
            <a:extLst>
              <a:ext uri="{FF2B5EF4-FFF2-40B4-BE49-F238E27FC236}">
                <a16:creationId xmlns:a16="http://schemas.microsoft.com/office/drawing/2014/main" id="{7A2189C8-E2D7-4E07-AFBD-861C8BF6018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CE4BA-53BD-80F7-A249-69014E9E72BF}"/>
              </a:ext>
            </a:extLst>
          </p:cNvPr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6" name="Google Shape;2054;p49">
            <a:extLst>
              <a:ext uri="{FF2B5EF4-FFF2-40B4-BE49-F238E27FC236}">
                <a16:creationId xmlns:a16="http://schemas.microsoft.com/office/drawing/2014/main" id="{38C0318A-FEBC-8110-55E2-61015F7A4E7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85309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5FFC3-B806-D49E-0E23-2DEE0F755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14;p17">
            <a:extLst>
              <a:ext uri="{FF2B5EF4-FFF2-40B4-BE49-F238E27FC236}">
                <a16:creationId xmlns:a16="http://schemas.microsoft.com/office/drawing/2014/main" id="{7B5763C0-9D40-EEC1-86D2-C2E7655930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47" y="3136429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Code</a:t>
            </a:r>
          </a:p>
          <a:p>
            <a:pPr algn="ctr"/>
            <a:r>
              <a:rPr lang="en-US" sz="3000"/>
              <a:t>(Docker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Build Packages</a:t>
            </a:r>
          </a:p>
          <a:p>
            <a:pPr algn="ctr"/>
            <a:r>
              <a:rPr lang="en-US" sz="300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Packages</a:t>
            </a:r>
          </a:p>
          <a:p>
            <a:pPr algn="ctr"/>
            <a:r>
              <a:rPr lang="en-US" sz="300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498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</p:spTree>
    <p:extLst>
      <p:ext uri="{BB962C8B-B14F-4D97-AF65-F5344CB8AC3E}">
        <p14:creationId xmlns:p14="http://schemas.microsoft.com/office/powerpoint/2010/main" val="22141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BC7B4C-76EB-70B2-F510-85D75AB28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7FEE-17C5-9091-192D-2A675B741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Step-01: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Artifact Repository</a:t>
            </a:r>
          </a:p>
          <a:p>
            <a:r>
              <a:rPr lang="en-US" b="1">
                <a:solidFill>
                  <a:srgbClr val="9B072B"/>
                </a:solidFill>
              </a:rPr>
              <a:t>Step-02: </a:t>
            </a:r>
            <a:r>
              <a:rPr lang="en-US"/>
              <a:t>Create Access to Google </a:t>
            </a:r>
            <a:r>
              <a:rPr lang="en-US">
                <a:solidFill>
                  <a:srgbClr val="0070C0"/>
                </a:solidFill>
              </a:rPr>
              <a:t>Cloud Source Service </a:t>
            </a:r>
            <a:r>
              <a:rPr lang="en-US"/>
              <a:t>from local desktop (SSH Authentication)</a:t>
            </a:r>
          </a:p>
          <a:p>
            <a:r>
              <a:rPr lang="en-US" b="1">
                <a:solidFill>
                  <a:srgbClr val="9B072B"/>
                </a:solidFill>
              </a:rPr>
              <a:t>Step-03: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Cloud Source Git Repository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Clone</a:t>
            </a:r>
            <a:r>
              <a:rPr lang="en-US"/>
              <a:t> to local desktop</a:t>
            </a:r>
          </a:p>
          <a:p>
            <a:r>
              <a:rPr lang="en-US" b="1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Check-In </a:t>
            </a:r>
            <a:r>
              <a:rPr lang="en-US"/>
              <a:t>Docker files to Google Cloud Source Git Repository</a:t>
            </a:r>
          </a:p>
          <a:p>
            <a:r>
              <a:rPr lang="en-US" b="1">
                <a:solidFill>
                  <a:srgbClr val="9B072B"/>
                </a:solidFill>
              </a:rPr>
              <a:t>Step-05: </a:t>
            </a:r>
            <a:r>
              <a:rPr lang="en-US"/>
              <a:t>Using command  “</a:t>
            </a:r>
            <a:r>
              <a:rPr lang="en-US" err="1">
                <a:solidFill>
                  <a:srgbClr val="0070C0"/>
                </a:solidFill>
              </a:rPr>
              <a:t>gcloud</a:t>
            </a:r>
            <a:r>
              <a:rPr lang="en-US">
                <a:solidFill>
                  <a:srgbClr val="0070C0"/>
                </a:solidFill>
              </a:rPr>
              <a:t> builds</a:t>
            </a:r>
            <a:r>
              <a:rPr lang="en-US"/>
              <a:t>” and test the Build Process</a:t>
            </a:r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pull</a:t>
            </a:r>
            <a:r>
              <a:rPr lang="en-US"/>
              <a:t> the Docker files from Cloud Source</a:t>
            </a:r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that Docker image to Cloud Artifact Repository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9371A6-5BE6-13B4-52D3-48414DC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6CE78-7223-3087-9A6A-0BF078F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73" y="6703341"/>
            <a:ext cx="9078310" cy="9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E20AF1-40E5-9961-A672-280C008F2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01E83-23D1-95ED-4E99-4ECE7D8C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813118-435F-9352-1513-83EB652EF2A2}"/>
              </a:ext>
            </a:extLst>
          </p:cNvPr>
          <p:cNvSpPr/>
          <p:nvPr/>
        </p:nvSpPr>
        <p:spPr>
          <a:xfrm>
            <a:off x="4499269" y="1195024"/>
            <a:ext cx="4839512" cy="102751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DBD905-1B50-5AAF-61DD-F630AE8AF32B}"/>
              </a:ext>
            </a:extLst>
          </p:cNvPr>
          <p:cNvSpPr/>
          <p:nvPr/>
        </p:nvSpPr>
        <p:spPr>
          <a:xfrm>
            <a:off x="9541887" y="1195024"/>
            <a:ext cx="4839512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1281A-272E-7AB6-4A1E-F26E72D01886}"/>
              </a:ext>
            </a:extLst>
          </p:cNvPr>
          <p:cNvSpPr/>
          <p:nvPr/>
        </p:nvSpPr>
        <p:spPr>
          <a:xfrm>
            <a:off x="4469533" y="2503479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52265-72CB-2A29-3588-E883D8531C25}"/>
              </a:ext>
            </a:extLst>
          </p:cNvPr>
          <p:cNvSpPr/>
          <p:nvPr/>
        </p:nvSpPr>
        <p:spPr>
          <a:xfrm>
            <a:off x="9512150" y="2503478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FAB416-2BB3-8FA5-2C4D-9AE688EBFBD0}"/>
              </a:ext>
            </a:extLst>
          </p:cNvPr>
          <p:cNvSpPr/>
          <p:nvPr/>
        </p:nvSpPr>
        <p:spPr>
          <a:xfrm>
            <a:off x="4499268" y="3438077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and Configured by 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E80D37D-EFF9-D1FC-8A91-A706C2345584}"/>
              </a:ext>
            </a:extLst>
          </p:cNvPr>
          <p:cNvSpPr/>
          <p:nvPr/>
        </p:nvSpPr>
        <p:spPr>
          <a:xfrm>
            <a:off x="9541885" y="3438076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7C1E01-DDCF-5B36-954B-1F53962E5283}"/>
              </a:ext>
            </a:extLst>
          </p:cNvPr>
          <p:cNvSpPr/>
          <p:nvPr/>
        </p:nvSpPr>
        <p:spPr>
          <a:xfrm>
            <a:off x="4499268" y="4397569"/>
            <a:ext cx="4839512" cy="113482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You manually provision additional resources and set overall cluster size</a:t>
            </a:r>
            <a:endParaRPr lang="en-US" sz="26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C43F20-2E1F-F8B4-98E7-0FDC7D9554FA}"/>
              </a:ext>
            </a:extLst>
          </p:cNvPr>
          <p:cNvSpPr/>
          <p:nvPr/>
        </p:nvSpPr>
        <p:spPr>
          <a:xfrm>
            <a:off x="9541885" y="4397569"/>
            <a:ext cx="4839512" cy="11348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GKE dynamically provisions resources based on your Pod specification.</a:t>
            </a:r>
            <a:endParaRPr lang="en-US" sz="26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BE3061-6076-ECF7-65A6-D0F441958150}"/>
              </a:ext>
            </a:extLst>
          </p:cNvPr>
          <p:cNvSpPr/>
          <p:nvPr/>
        </p:nvSpPr>
        <p:spPr>
          <a:xfrm>
            <a:off x="4499268" y="5747228"/>
            <a:ext cx="4839512" cy="11022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node (CPU, memory, boot disk)</a:t>
            </a:r>
            <a:endParaRPr lang="en-US" sz="2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AF76B4-0E32-C4E9-D587-782C5144DAAC}"/>
              </a:ext>
            </a:extLst>
          </p:cNvPr>
          <p:cNvSpPr/>
          <p:nvPr/>
        </p:nvSpPr>
        <p:spPr>
          <a:xfrm>
            <a:off x="9541885" y="5747227"/>
            <a:ext cx="4839512" cy="11022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Pod resource requests (CPU, memory, and ephemeral storage)</a:t>
            </a:r>
            <a:endParaRPr lang="en-US" sz="26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ABAEC6-2753-2BE3-B0CA-A8BDB5E13517}"/>
              </a:ext>
            </a:extLst>
          </p:cNvPr>
          <p:cNvSpPr/>
          <p:nvPr/>
        </p:nvSpPr>
        <p:spPr>
          <a:xfrm>
            <a:off x="178820" y="1195023"/>
            <a:ext cx="4117343" cy="102751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Features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0DCDA6-EC0E-B016-676F-AFA199CDAC28}"/>
              </a:ext>
            </a:extLst>
          </p:cNvPr>
          <p:cNvSpPr/>
          <p:nvPr/>
        </p:nvSpPr>
        <p:spPr>
          <a:xfrm>
            <a:off x="178820" y="2503478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GKE Control Plane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1B4B30-B3C0-B74F-C79F-BF0EAC8A2EB3}"/>
              </a:ext>
            </a:extLst>
          </p:cNvPr>
          <p:cNvSpPr/>
          <p:nvPr/>
        </p:nvSpPr>
        <p:spPr>
          <a:xfrm>
            <a:off x="208555" y="3438076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 and Node Pools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1BE9AA-4D26-A3DA-F7F6-03DDC066950F}"/>
              </a:ext>
            </a:extLst>
          </p:cNvPr>
          <p:cNvSpPr/>
          <p:nvPr/>
        </p:nvSpPr>
        <p:spPr>
          <a:xfrm>
            <a:off x="208555" y="4397569"/>
            <a:ext cx="4117343" cy="11348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Provisioning Resources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15318D-77EE-FEE8-B6D9-1CCE073B80C2}"/>
              </a:ext>
            </a:extLst>
          </p:cNvPr>
          <p:cNvSpPr/>
          <p:nvPr/>
        </p:nvSpPr>
        <p:spPr>
          <a:xfrm>
            <a:off x="208555" y="5747227"/>
            <a:ext cx="4117343" cy="11022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Billing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7263535-6AAD-622E-6400-EF0C8E3FFDE0}"/>
              </a:ext>
            </a:extLst>
          </p:cNvPr>
          <p:cNvSpPr/>
          <p:nvPr/>
        </p:nvSpPr>
        <p:spPr>
          <a:xfrm>
            <a:off x="178820" y="7000985"/>
            <a:ext cx="14272760" cy="6389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Additional Reference: </a:t>
            </a:r>
            <a:r>
              <a:rPr lang="en-IN"/>
              <a:t>https://</a:t>
            </a:r>
            <a:r>
              <a:rPr lang="en-IN" err="1"/>
              <a:t>cloud.google.com</a:t>
            </a:r>
            <a:r>
              <a:rPr lang="en-IN"/>
              <a:t>/</a:t>
            </a:r>
            <a:r>
              <a:rPr lang="en-IN" err="1"/>
              <a:t>kubernetes</a:t>
            </a:r>
            <a:r>
              <a:rPr lang="en-IN"/>
              <a:t>-engine/docs/concepts/</a:t>
            </a:r>
            <a:r>
              <a:rPr lang="en-IN" err="1"/>
              <a:t>autopilot-overview#comparison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0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9AE5E6-75C3-A09E-AAB3-87F682914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E6E4-F142-543A-CFBC-6D7D2E6E6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Step-06: </a:t>
            </a:r>
            <a:r>
              <a:rPr lang="en-US"/>
              <a:t>Create </a:t>
            </a:r>
            <a:r>
              <a:rPr lang="en-US" err="1">
                <a:solidFill>
                  <a:srgbClr val="0070C0"/>
                </a:solidFill>
              </a:rPr>
              <a:t>cloudbuild.yaml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push it to Cloud Source Repo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7B33E-37F7-5E55-AB11-2233AB89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ECE8B-9116-57AC-60B0-4B56EA7F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45" y="2020143"/>
            <a:ext cx="10066283" cy="55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9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B6C10-9406-30FD-0EDE-15EF033154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FF21-30B1-B457-3CAC-D4E2F8F2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Step-07: </a:t>
            </a:r>
            <a:r>
              <a:rPr lang="en-US"/>
              <a:t>Create Continuous Integration Pipeline in Google Cloud Build.</a:t>
            </a:r>
          </a:p>
          <a:p>
            <a:r>
              <a:rPr lang="en-US" b="1">
                <a:solidFill>
                  <a:srgbClr val="9B072B"/>
                </a:solidFill>
              </a:rPr>
              <a:t>Step-08: </a:t>
            </a:r>
            <a:r>
              <a:rPr lang="en-US"/>
              <a:t>Make changes to </a:t>
            </a:r>
            <a:r>
              <a:rPr lang="en-US" err="1">
                <a:solidFill>
                  <a:srgbClr val="0070C0"/>
                </a:solidFill>
              </a:rPr>
              <a:t>index.html</a:t>
            </a:r>
            <a:r>
              <a:rPr lang="en-US">
                <a:solidFill>
                  <a:srgbClr val="0070C0"/>
                </a:solidFill>
              </a:rPr>
              <a:t> (v2) </a:t>
            </a:r>
            <a:r>
              <a:rPr lang="en-US"/>
              <a:t>and check-in the code. Cloud Build will </a:t>
            </a:r>
            <a:r>
              <a:rPr lang="en-US">
                <a:solidFill>
                  <a:srgbClr val="0070C0"/>
                </a:solidFill>
              </a:rPr>
              <a:t>trigger</a:t>
            </a:r>
            <a:r>
              <a:rPr lang="en-US"/>
              <a:t> the </a:t>
            </a:r>
            <a:r>
              <a:rPr lang="en-US">
                <a:solidFill>
                  <a:srgbClr val="0070C0"/>
                </a:solidFill>
              </a:rPr>
              <a:t>CI Pipeline </a:t>
            </a:r>
            <a:r>
              <a:rPr lang="en-US"/>
              <a:t>and creates a new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to Artifact Repository. Verify the same.</a:t>
            </a:r>
          </a:p>
          <a:p>
            <a:r>
              <a:rPr lang="en-US" b="1">
                <a:solidFill>
                  <a:srgbClr val="9B072B"/>
                </a:solidFill>
              </a:rPr>
              <a:t>Step-09: </a:t>
            </a:r>
            <a:r>
              <a:rPr lang="en-US"/>
              <a:t>Deploy Kubernetes Manifests with </a:t>
            </a:r>
            <a:r>
              <a:rPr lang="en-US">
                <a:solidFill>
                  <a:srgbClr val="0070C0"/>
                </a:solidFill>
              </a:rPr>
              <a:t>Docker Image V1 and V2 </a:t>
            </a:r>
            <a:r>
              <a:rPr lang="en-US"/>
              <a:t>and Test it</a:t>
            </a:r>
          </a:p>
          <a:p>
            <a:r>
              <a:rPr lang="en-US" b="1">
                <a:solidFill>
                  <a:srgbClr val="9B072B"/>
                </a:solidFill>
              </a:rPr>
              <a:t>Step-10: </a:t>
            </a:r>
            <a:r>
              <a:rPr lang="en-US"/>
              <a:t>Clean-Up - </a:t>
            </a:r>
            <a:r>
              <a:rPr lang="en-US" err="1">
                <a:solidFill>
                  <a:srgbClr val="0070C0"/>
                </a:solidFill>
              </a:rPr>
              <a:t>Undeploy</a:t>
            </a:r>
            <a:r>
              <a:rPr lang="en-US"/>
              <a:t> Kubernetes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575BB8-87C8-5720-8C99-1C8F6490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</a:p>
        </p:txBody>
      </p:sp>
    </p:spTree>
    <p:extLst>
      <p:ext uri="{BB962C8B-B14F-4D97-AF65-F5344CB8AC3E}">
        <p14:creationId xmlns:p14="http://schemas.microsoft.com/office/powerpoint/2010/main" val="18289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040CD9-E77F-3C86-2306-8B3AD6B5798A}"/>
              </a:ext>
            </a:extLst>
          </p:cNvPr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37AD3-EB96-171F-E84A-3F4A2915D759}"/>
              </a:ext>
            </a:extLst>
          </p:cNvPr>
          <p:cNvSpPr/>
          <p:nvPr/>
        </p:nvSpPr>
        <p:spPr>
          <a:xfrm>
            <a:off x="1065780" y="6454505"/>
            <a:ext cx="12160789" cy="9519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update the Docker Image in Kubernetes Deployment YAML Manifest for V1 and V2 Versions</a:t>
            </a:r>
          </a:p>
          <a:p>
            <a:pPr algn="ctr"/>
            <a:r>
              <a:rPr lang="en-US" b="1"/>
              <a:t>NO </a:t>
            </a:r>
            <a:r>
              <a:rPr lang="en-US" b="1">
                <a:solidFill>
                  <a:srgbClr val="FFFF00"/>
                </a:solidFill>
              </a:rPr>
              <a:t>CONTINUOUS DELIVERY OR DEPLOYMENT </a:t>
            </a:r>
            <a:r>
              <a:rPr lang="en-US" b="1"/>
              <a:t>SETUP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810FA04-1D6A-7882-F49A-22F86E76E0C9}"/>
              </a:ext>
            </a:extLst>
          </p:cNvPr>
          <p:cNvCxnSpPr>
            <a:cxnSpLocks/>
            <a:stCxn id="12" idx="3"/>
            <a:endCxn id="36" idx="3"/>
          </p:cNvCxnSpPr>
          <p:nvPr/>
        </p:nvCxnSpPr>
        <p:spPr>
          <a:xfrm flipH="1" flipV="1">
            <a:off x="11427254" y="5566131"/>
            <a:ext cx="1799315" cy="1364340"/>
          </a:xfrm>
          <a:prstGeom prst="bentConnector3">
            <a:avLst>
              <a:gd name="adj1" fmla="val -12705"/>
            </a:avLst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Docker Image 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548800-BE5C-FCE2-73A6-659F05CBCB8E}"/>
              </a:ext>
            </a:extLst>
          </p:cNvPr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04F0B8-B47E-F13D-39E0-7A3166D0430B}"/>
              </a:ext>
            </a:extLst>
          </p:cNvPr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Use </a:t>
            </a:r>
            <a:r>
              <a:rPr lang="en-US" sz="2600">
                <a:solidFill>
                  <a:srgbClr val="FFFF00"/>
                </a:solidFill>
              </a:rPr>
              <a:t>SSH Public Key </a:t>
            </a:r>
            <a:r>
              <a:rPr lang="en-US" sz="2600">
                <a:solidFill>
                  <a:schemeClr val="bg1"/>
                </a:solidFill>
              </a:rPr>
              <a:t>on Cloud Source, </a:t>
            </a:r>
            <a:r>
              <a:rPr lang="en-US" sz="2600">
                <a:solidFill>
                  <a:srgbClr val="FFFF00"/>
                </a:solidFill>
              </a:rPr>
              <a:t>Private Key</a:t>
            </a:r>
            <a:r>
              <a:rPr lang="en-US" sz="2600">
                <a:solidFill>
                  <a:schemeClr val="bg1"/>
                </a:solidFill>
              </a:rPr>
              <a:t> in local desktop SSH Config file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>
                <a:solidFill>
                  <a:srgbClr val="FFFF00"/>
                </a:solidFill>
              </a:rPr>
              <a:t>SSH Keys </a:t>
            </a:r>
            <a:r>
              <a:rPr lang="en-US" sz="2600">
                <a:solidFill>
                  <a:schemeClr val="bg1"/>
                </a:solidFill>
              </a:rPr>
              <a:t>for Cloud Source Authentication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0010B-FD95-AFA5-5EE8-F2597F3D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F894EE-B5A8-823F-4824-92C5858DBF73}"/>
              </a:ext>
            </a:extLst>
          </p:cNvPr>
          <p:cNvSpPr/>
          <p:nvPr/>
        </p:nvSpPr>
        <p:spPr>
          <a:xfrm>
            <a:off x="283779" y="2394649"/>
            <a:ext cx="4298731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BF3605-4239-69AF-31FD-0014FDC2E321}"/>
              </a:ext>
            </a:extLst>
          </p:cNvPr>
          <p:cNvSpPr/>
          <p:nvPr/>
        </p:nvSpPr>
        <p:spPr>
          <a:xfrm>
            <a:off x="370638" y="3836025"/>
            <a:ext cx="3255432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3" grpId="0" animBg="1"/>
      <p:bldP spid="10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 (V1 and V2)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file which contains Docker </a:t>
            </a:r>
            <a:r>
              <a:rPr lang="en-US" sz="2600">
                <a:solidFill>
                  <a:srgbClr val="FFFF00"/>
                </a:solidFill>
              </a:rPr>
              <a:t>Build and Push </a:t>
            </a:r>
            <a:r>
              <a:rPr lang="en-US" sz="2600">
                <a:solidFill>
                  <a:schemeClr val="bg1"/>
                </a:solidFill>
              </a:rPr>
              <a:t>Code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0010B-FD95-AFA5-5EE8-F2597F3D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78CB61-1EC9-59BB-5CF1-7ABC77AE57E8}"/>
              </a:ext>
            </a:extLst>
          </p:cNvPr>
          <p:cNvSpPr/>
          <p:nvPr/>
        </p:nvSpPr>
        <p:spPr>
          <a:xfrm>
            <a:off x="283779" y="5276193"/>
            <a:ext cx="6390290" cy="924910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76B4D0-359E-5BB6-556B-450B8DC04CD8}"/>
              </a:ext>
            </a:extLst>
          </p:cNvPr>
          <p:cNvSpPr/>
          <p:nvPr/>
        </p:nvSpPr>
        <p:spPr>
          <a:xfrm>
            <a:off x="283779" y="6302643"/>
            <a:ext cx="6390290" cy="1294736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10" grpId="0" animBg="1"/>
      <p:bldP spid="11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Delivery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AE599-5404-2A64-5AEE-5398C4B06DAD}"/>
              </a:ext>
            </a:extLst>
          </p:cNvPr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C2A0E-743C-0BB5-4211-4643613AC52D}"/>
              </a:ext>
            </a:extLst>
          </p:cNvPr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7" name="Google Shape;2044;p49">
            <a:extLst>
              <a:ext uri="{FF2B5EF4-FFF2-40B4-BE49-F238E27FC236}">
                <a16:creationId xmlns:a16="http://schemas.microsoft.com/office/drawing/2014/main" id="{D76C1749-2295-6E7E-2CBA-BA66465FC63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>
            <a:extLst>
              <a:ext uri="{FF2B5EF4-FFF2-40B4-BE49-F238E27FC236}">
                <a16:creationId xmlns:a16="http://schemas.microsoft.com/office/drawing/2014/main" id="{7A2189C8-E2D7-4E07-AFBD-861C8BF6018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CE4BA-53BD-80F7-A249-69014E9E72BF}"/>
              </a:ext>
            </a:extLst>
          </p:cNvPr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6" name="Google Shape;2054;p49">
            <a:extLst>
              <a:ext uri="{FF2B5EF4-FFF2-40B4-BE49-F238E27FC236}">
                <a16:creationId xmlns:a16="http://schemas.microsoft.com/office/drawing/2014/main" id="{38C0318A-FEBC-8110-55E2-61015F7A4E7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32779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</p:spTree>
    <p:extLst>
      <p:ext uri="{BB962C8B-B14F-4D97-AF65-F5344CB8AC3E}">
        <p14:creationId xmlns:p14="http://schemas.microsoft.com/office/powerpoint/2010/main" val="1843906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26260-6FA1-CAEF-70A7-A8CFA9F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F3CB04-9F34-4438-40D2-BD2FC9C7E917}"/>
              </a:ext>
            </a:extLst>
          </p:cNvPr>
          <p:cNvSpPr txBox="1">
            <a:spLocks/>
          </p:cNvSpPr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78611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>
            <a:extLst>
              <a:ext uri="{FF2B5EF4-FFF2-40B4-BE49-F238E27FC236}">
                <a16:creationId xmlns:a16="http://schemas.microsoft.com/office/drawing/2014/main" id="{A99321FB-FD69-66F0-A794-6DA517E9AC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833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530362" y="6102041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</a:t>
            </a: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Cluster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4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yaml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314;p17">
            <a:extLst>
              <a:ext uri="{FF2B5EF4-FFF2-40B4-BE49-F238E27FC236}">
                <a16:creationId xmlns:a16="http://schemas.microsoft.com/office/drawing/2014/main" id="{416DD598-FED7-462F-DEBC-752E74B937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3624" y="2062172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200;p23">
            <a:extLst>
              <a:ext uri="{FF2B5EF4-FFF2-40B4-BE49-F238E27FC236}">
                <a16:creationId xmlns:a16="http://schemas.microsoft.com/office/drawing/2014/main" id="{49B6A879-E692-9731-6A5A-9DC0BEF22A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3480" y="6107603"/>
            <a:ext cx="700188" cy="67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Push Kubernetes YAML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Deploy k8s Manifests to GKE Cluster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6670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B9FD2-1D05-9A2E-EC0F-068E48FB8E32}"/>
              </a:ext>
            </a:extLst>
          </p:cNvPr>
          <p:cNvSpPr/>
          <p:nvPr/>
        </p:nvSpPr>
        <p:spPr>
          <a:xfrm>
            <a:off x="6979340" y="516563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DA0621-6353-5AB6-F326-06380BC8432E}"/>
              </a:ext>
            </a:extLst>
          </p:cNvPr>
          <p:cNvSpPr/>
          <p:nvPr/>
        </p:nvSpPr>
        <p:spPr>
          <a:xfrm>
            <a:off x="8139799" y="4936806"/>
            <a:ext cx="6356733" cy="122884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Cloud Source Writer IAM role for Kubernetes Manifests Git repo - Will be assigned to </a:t>
            </a:r>
            <a:r>
              <a:rPr lang="en-US" sz="2600">
                <a:solidFill>
                  <a:srgbClr val="FFFF00"/>
                </a:solidFill>
              </a:rPr>
              <a:t>Cloud Build Service Account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C5F4C-778E-9677-7DAF-7C37CDD83AE0}"/>
              </a:ext>
            </a:extLst>
          </p:cNvPr>
          <p:cNvSpPr/>
          <p:nvPr/>
        </p:nvSpPr>
        <p:spPr>
          <a:xfrm>
            <a:off x="9270124" y="4114800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79340" y="30105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39799" y="30307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Continuous Delivery </a:t>
            </a:r>
            <a:r>
              <a:rPr lang="en-US" sz="2600">
                <a:solidFill>
                  <a:schemeClr val="bg1"/>
                </a:solidFill>
              </a:rPr>
              <a:t>Cloud Build YAML file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270124" y="2189094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7550D-56EE-E939-F3F8-6F4A972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EE032F-3130-5147-7707-FB318053CB99}"/>
              </a:ext>
            </a:extLst>
          </p:cNvPr>
          <p:cNvSpPr/>
          <p:nvPr/>
        </p:nvSpPr>
        <p:spPr>
          <a:xfrm>
            <a:off x="861848" y="2465718"/>
            <a:ext cx="3962400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4C6196-82AD-3A60-9C6C-61A3F28A7258}"/>
              </a:ext>
            </a:extLst>
          </p:cNvPr>
          <p:cNvSpPr/>
          <p:nvPr/>
        </p:nvSpPr>
        <p:spPr>
          <a:xfrm>
            <a:off x="813710" y="3522008"/>
            <a:ext cx="4662179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3" grpId="0" animBg="1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820749" y="4212219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7981208" y="423238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a Docker Image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820749" y="32611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7981208" y="32813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updated to support the </a:t>
            </a:r>
            <a:r>
              <a:rPr lang="en-US" sz="2600">
                <a:solidFill>
                  <a:srgbClr val="FFFF00"/>
                </a:solidFill>
              </a:rPr>
              <a:t>Continuous Delivery</a:t>
            </a:r>
            <a:r>
              <a:rPr lang="en-US" sz="260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usecase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D0F433-1A02-D0C7-7709-2A2A62B3F825}"/>
              </a:ext>
            </a:extLst>
          </p:cNvPr>
          <p:cNvSpPr/>
          <p:nvPr/>
        </p:nvSpPr>
        <p:spPr>
          <a:xfrm>
            <a:off x="9156328" y="2328223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7550D-56EE-E939-F3F8-6F4A972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77768C6-B9B4-1BC1-C125-AD52E27F121B}"/>
              </a:ext>
            </a:extLst>
          </p:cNvPr>
          <p:cNvSpPr/>
          <p:nvPr/>
        </p:nvSpPr>
        <p:spPr>
          <a:xfrm>
            <a:off x="6847675" y="60335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8246C5-A151-7C0B-D58F-D4AD9DC8EF3A}"/>
              </a:ext>
            </a:extLst>
          </p:cNvPr>
          <p:cNvSpPr/>
          <p:nvPr/>
        </p:nvSpPr>
        <p:spPr>
          <a:xfrm>
            <a:off x="8008134" y="6053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YAML Manifest Template file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DC91A-B817-5FC8-A5EE-F43C06D6AC7D}"/>
              </a:ext>
            </a:extLst>
          </p:cNvPr>
          <p:cNvSpPr/>
          <p:nvPr/>
        </p:nvSpPr>
        <p:spPr>
          <a:xfrm>
            <a:off x="6847675" y="5082516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3BDC73-8F06-4568-6FF5-4C829116BA5D}"/>
              </a:ext>
            </a:extLst>
          </p:cNvPr>
          <p:cNvSpPr/>
          <p:nvPr/>
        </p:nvSpPr>
        <p:spPr>
          <a:xfrm>
            <a:off x="8008134" y="51026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69F1F1C-C2D3-C65D-2757-B8201CED930F}"/>
              </a:ext>
            </a:extLst>
          </p:cNvPr>
          <p:cNvSpPr/>
          <p:nvPr/>
        </p:nvSpPr>
        <p:spPr>
          <a:xfrm>
            <a:off x="777766" y="4498428"/>
            <a:ext cx="4382813" cy="2786898"/>
          </a:xfrm>
          <a:prstGeom prst="roundRect">
            <a:avLst>
              <a:gd name="adj" fmla="val 620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13" grpId="0" animBg="1"/>
      <p:bldP spid="16" grpId="0" animBg="1"/>
      <p:bldP spid="17" grpId="0" animBg="1"/>
      <p:bldP spid="21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CBEE5-887E-6BD5-33D5-91464D39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339A18-386B-588B-8723-4C0A920E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Kubernetes Engine - Enable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89E0-C8FB-DE53-B6A8-16CD617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4" y="1239094"/>
            <a:ext cx="12328614" cy="622252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9960308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Liveness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</a:p>
        </p:txBody>
      </p:sp>
    </p:spTree>
    <p:extLst>
      <p:ext uri="{BB962C8B-B14F-4D97-AF65-F5344CB8AC3E}">
        <p14:creationId xmlns:p14="http://schemas.microsoft.com/office/powerpoint/2010/main" val="31609714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</p:spTree>
    <p:extLst>
      <p:ext uri="{BB962C8B-B14F-4D97-AF65-F5344CB8AC3E}">
        <p14:creationId xmlns:p14="http://schemas.microsoft.com/office/powerpoint/2010/main" val="40164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8F449-9804-D93E-5E7C-95AE6EA15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40557-3996-AF7A-764F-4F17833E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these probes in Kubernetes 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286430-BE0B-1A54-564A-7DA73739B5DB}"/>
              </a:ext>
            </a:extLst>
          </p:cNvPr>
          <p:cNvSpPr/>
          <p:nvPr/>
        </p:nvSpPr>
        <p:spPr>
          <a:xfrm>
            <a:off x="434898" y="1505415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</a:t>
            </a:r>
            <a:r>
              <a:rPr lang="en-US" sz="3000" dirty="0">
                <a:solidFill>
                  <a:srgbClr val="FFFF00"/>
                </a:solidFill>
              </a:rPr>
              <a:t>haven’t</a:t>
            </a:r>
            <a:r>
              <a:rPr lang="en-US" sz="3000" dirty="0"/>
              <a:t> started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19AAB9-4462-C6CE-A501-503167F2ECE5}"/>
              </a:ext>
            </a:extLst>
          </p:cNvPr>
          <p:cNvSpPr/>
          <p:nvPr/>
        </p:nvSpPr>
        <p:spPr>
          <a:xfrm>
            <a:off x="434898" y="5843239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not serving </a:t>
            </a:r>
            <a:r>
              <a:rPr lang="en-US" sz="3000" dirty="0"/>
              <a:t>traffic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3CEC67-ED80-CB9F-007F-C0EB0EE46FE1}"/>
              </a:ext>
            </a:extLst>
          </p:cNvPr>
          <p:cNvSpPr/>
          <p:nvPr/>
        </p:nvSpPr>
        <p:spPr>
          <a:xfrm>
            <a:off x="8984166" y="1505415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overloaded</a:t>
            </a:r>
            <a:r>
              <a:rPr lang="en-US" sz="3000" dirty="0"/>
              <a:t> and cannot serve additional traffic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5DA02F-1798-4F49-8FDC-8D5C849985C6}"/>
              </a:ext>
            </a:extLst>
          </p:cNvPr>
          <p:cNvSpPr/>
          <p:nvPr/>
        </p:nvSpPr>
        <p:spPr>
          <a:xfrm>
            <a:off x="8984166" y="5843239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completely </a:t>
            </a:r>
            <a:r>
              <a:rPr lang="en-US" sz="3000" dirty="0">
                <a:solidFill>
                  <a:srgbClr val="FFFF00"/>
                </a:solidFill>
              </a:rPr>
              <a:t>dead</a:t>
            </a:r>
            <a:r>
              <a:rPr lang="en-US" sz="3000" dirty="0"/>
              <a:t> and not serving traffic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34DE7-19D5-5906-ECFD-CE265A57AF1A}"/>
              </a:ext>
            </a:extLst>
          </p:cNvPr>
          <p:cNvSpPr/>
          <p:nvPr/>
        </p:nvSpPr>
        <p:spPr>
          <a:xfrm>
            <a:off x="5646236" y="3445727"/>
            <a:ext cx="3430858" cy="2007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Probes are used to detect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83F50D-D271-6908-2C13-95D6928FAEC2}"/>
              </a:ext>
            </a:extLst>
          </p:cNvPr>
          <p:cNvSpPr/>
          <p:nvPr/>
        </p:nvSpPr>
        <p:spPr>
          <a:xfrm>
            <a:off x="524107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Application </a:t>
            </a:r>
            <a:r>
              <a:rPr lang="en-US" dirty="0">
                <a:solidFill>
                  <a:srgbClr val="FFFF00"/>
                </a:solidFill>
              </a:rPr>
              <a:t>Health Checks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C659B7-D3D2-45E0-7F46-2A93A754F195}"/>
              </a:ext>
            </a:extLst>
          </p:cNvPr>
          <p:cNvSpPr/>
          <p:nvPr/>
        </p:nvSpPr>
        <p:spPr>
          <a:xfrm>
            <a:off x="9511990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 </a:t>
            </a:r>
            <a:r>
              <a:rPr lang="en-US" dirty="0">
                <a:solidFill>
                  <a:srgbClr val="FFFF00"/>
                </a:solidFill>
              </a:rPr>
              <a:t>delay in Serving Traffic</a:t>
            </a:r>
            <a:r>
              <a:rPr lang="en-US" dirty="0"/>
              <a:t> for </a:t>
            </a:r>
            <a:r>
              <a:rPr lang="en-US" dirty="0">
                <a:solidFill>
                  <a:srgbClr val="FFFF00"/>
                </a:solidFill>
              </a:rPr>
              <a:t>High Start-Up Time </a:t>
            </a:r>
            <a:r>
              <a:rPr lang="en-US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9471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Liveness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Liveness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17329" y="1449658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Liveness probes lets Kubernetes know whether our </a:t>
            </a:r>
            <a:r>
              <a:rPr lang="en-US" sz="2800" dirty="0">
                <a:solidFill>
                  <a:srgbClr val="0070C0"/>
                </a:solidFill>
              </a:rPr>
              <a:t>application</a:t>
            </a:r>
            <a:r>
              <a:rPr lang="en-US" sz="2800" dirty="0"/>
              <a:t> running in a container inside a pod is </a:t>
            </a:r>
            <a:r>
              <a:rPr lang="en-US" sz="2800" dirty="0">
                <a:solidFill>
                  <a:srgbClr val="0070C0"/>
                </a:solidFill>
              </a:rPr>
              <a:t>healthy or not</a:t>
            </a:r>
            <a:r>
              <a:rPr lang="en-US" sz="28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17329" y="5339490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our application is healthy Kubernetes </a:t>
            </a:r>
            <a:r>
              <a:rPr lang="en-US" sz="2600" dirty="0">
                <a:solidFill>
                  <a:srgbClr val="FFFF00"/>
                </a:solidFill>
              </a:rPr>
              <a:t>will not involve </a:t>
            </a:r>
            <a:r>
              <a:rPr lang="en-US" sz="2600" dirty="0"/>
              <a:t>with the pod functioning. If our application is unhealthy Kubernetes </a:t>
            </a:r>
            <a:r>
              <a:rPr lang="en-US" sz="2600" dirty="0">
                <a:solidFill>
                  <a:srgbClr val="FFFF00"/>
                </a:solidFill>
              </a:rPr>
              <a:t>will mark the pod as unhealthy</a:t>
            </a:r>
            <a:r>
              <a:rPr lang="en-US" sz="2600" dirty="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BCEFB8-85BB-9744-CBCC-FE03195E0911}"/>
              </a:ext>
            </a:extLst>
          </p:cNvPr>
          <p:cNvSpPr/>
          <p:nvPr/>
        </p:nvSpPr>
        <p:spPr>
          <a:xfrm>
            <a:off x="8973628" y="144965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a </a:t>
            </a:r>
            <a:r>
              <a:rPr lang="en-US" sz="2600" dirty="0">
                <a:solidFill>
                  <a:srgbClr val="FFFF00"/>
                </a:solidFill>
              </a:rPr>
              <a:t>Pod fails health-checks continuously</a:t>
            </a:r>
            <a:r>
              <a:rPr lang="en-US" sz="2600" dirty="0"/>
              <a:t>, Kubernetes </a:t>
            </a:r>
            <a:r>
              <a:rPr lang="en-US" sz="2600" dirty="0">
                <a:solidFill>
                  <a:srgbClr val="FF0000"/>
                </a:solidFill>
              </a:rPr>
              <a:t>kills the container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FF0000"/>
                </a:solidFill>
              </a:rPr>
              <a:t>restarts</a:t>
            </a:r>
            <a:r>
              <a:rPr lang="en-US" sz="2600" dirty="0"/>
              <a:t> it.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1C55D0-B699-A54C-70CC-83E0C592953B}"/>
              </a:ext>
            </a:extLst>
          </p:cNvPr>
          <p:cNvSpPr/>
          <p:nvPr/>
        </p:nvSpPr>
        <p:spPr>
          <a:xfrm>
            <a:off x="8934357" y="5339490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In short, Use liveness probe to </a:t>
            </a:r>
            <a:r>
              <a:rPr lang="en-US" sz="2600" dirty="0">
                <a:solidFill>
                  <a:srgbClr val="FFFF00"/>
                </a:solidFill>
              </a:rPr>
              <a:t>remove unhealthy </a:t>
            </a:r>
            <a:r>
              <a:rPr lang="en-US" sz="2600" dirty="0"/>
              <a:t>pods</a:t>
            </a:r>
          </a:p>
        </p:txBody>
      </p:sp>
    </p:spTree>
    <p:extLst>
      <p:ext uri="{BB962C8B-B14F-4D97-AF65-F5344CB8AC3E}">
        <p14:creationId xmlns:p14="http://schemas.microsoft.com/office/powerpoint/2010/main" val="25442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683A2-C758-E282-7679-3D95BBBE9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DDF6-EE7B-292B-5562-A7691181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415032"/>
            <a:ext cx="6562493" cy="59916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Kubelet </a:t>
            </a:r>
            <a:r>
              <a:rPr lang="en-US" dirty="0">
                <a:solidFill>
                  <a:srgbClr val="0070C0"/>
                </a:solidFill>
              </a:rPr>
              <a:t>will send </a:t>
            </a:r>
            <a:r>
              <a:rPr lang="en-US" dirty="0"/>
              <a:t>a HTTP request every 10 seconds (</a:t>
            </a:r>
            <a:r>
              <a:rPr lang="en-US" dirty="0" err="1">
                <a:solidFill>
                  <a:srgbClr val="C00000"/>
                </a:solidFill>
              </a:rPr>
              <a:t>periodSeconds</a:t>
            </a:r>
            <a:r>
              <a:rPr lang="en-US" dirty="0">
                <a:solidFill>
                  <a:srgbClr val="C00000"/>
                </a:solidFill>
              </a:rPr>
              <a:t>: 10</a:t>
            </a:r>
            <a:r>
              <a:rPr lang="en-US" dirty="0"/>
              <a:t>) and expect a response</a:t>
            </a:r>
          </a:p>
          <a:p>
            <a:r>
              <a:rPr lang="en-US" dirty="0"/>
              <a:t>If the Pod responds the </a:t>
            </a:r>
            <a:r>
              <a:rPr lang="en-US" dirty="0">
                <a:solidFill>
                  <a:srgbClr val="0070C0"/>
                </a:solidFill>
              </a:rPr>
              <a:t>HTTP code between 200-399</a:t>
            </a:r>
            <a:r>
              <a:rPr lang="en-US" dirty="0"/>
              <a:t> then the Kubelet considers Pod is </a:t>
            </a:r>
            <a:r>
              <a:rPr lang="en-US" dirty="0">
                <a:solidFill>
                  <a:srgbClr val="0070C0"/>
                </a:solidFill>
              </a:rPr>
              <a:t>healthy</a:t>
            </a:r>
          </a:p>
          <a:p>
            <a:r>
              <a:rPr lang="en-US" dirty="0"/>
              <a:t>If not </a:t>
            </a:r>
            <a:r>
              <a:rPr lang="en-US" dirty="0" err="1"/>
              <a:t>kubelet</a:t>
            </a:r>
            <a:r>
              <a:rPr lang="en-US" dirty="0"/>
              <a:t> will </a:t>
            </a:r>
            <a:r>
              <a:rPr lang="en-US" dirty="0">
                <a:solidFill>
                  <a:srgbClr val="0070C0"/>
                </a:solidFill>
              </a:rPr>
              <a:t>mark Pod </a:t>
            </a:r>
            <a:r>
              <a:rPr lang="en-US" dirty="0"/>
              <a:t>as unhealthy</a:t>
            </a:r>
          </a:p>
          <a:p>
            <a:r>
              <a:rPr lang="en-US" dirty="0"/>
              <a:t>If the health-check fails </a:t>
            </a:r>
            <a:r>
              <a:rPr lang="en-US" dirty="0">
                <a:solidFill>
                  <a:srgbClr val="0070C0"/>
                </a:solidFill>
              </a:rPr>
              <a:t>3 times consecutively</a:t>
            </a:r>
            <a:r>
              <a:rPr lang="en-US" dirty="0"/>
              <a:t> (</a:t>
            </a:r>
            <a:r>
              <a:rPr lang="en-US" dirty="0" err="1">
                <a:solidFill>
                  <a:srgbClr val="C00000"/>
                </a:solidFill>
              </a:rPr>
              <a:t>failureThreshold</a:t>
            </a:r>
            <a:r>
              <a:rPr lang="en-US" dirty="0">
                <a:solidFill>
                  <a:srgbClr val="C00000"/>
                </a:solidFill>
              </a:rPr>
              <a:t>: 3</a:t>
            </a:r>
            <a:r>
              <a:rPr lang="en-US" dirty="0"/>
              <a:t>) then Kubelet </a:t>
            </a:r>
            <a:r>
              <a:rPr lang="en-US" dirty="0">
                <a:solidFill>
                  <a:srgbClr val="0070C0"/>
                </a:solidFill>
              </a:rPr>
              <a:t>kills the container</a:t>
            </a:r>
            <a:r>
              <a:rPr lang="en-US" dirty="0"/>
              <a:t> pod </a:t>
            </a:r>
            <a:r>
              <a:rPr lang="en-US" dirty="0">
                <a:solidFill>
                  <a:srgbClr val="0070C0"/>
                </a:solidFill>
              </a:rPr>
              <a:t>restarts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.  (Its container and not pod)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CE5D76-E142-DDBE-29C6-70BD096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33775"/>
            <a:ext cx="12618720" cy="1188851"/>
          </a:xfrm>
        </p:spPr>
        <p:txBody>
          <a:bodyPr/>
          <a:lstStyle/>
          <a:p>
            <a:r>
              <a:rPr lang="en-US" dirty="0"/>
              <a:t>What happens when we use Liveness Probes?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0A478-79D0-9C16-C50E-6DB552FB3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069" y="1141284"/>
            <a:ext cx="6406376" cy="62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93863-23F5-7B0E-3AF3-3902699DB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54DA8-206B-7539-0046-D0EE01C8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ways we can deploy these probes 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947B8B-6C58-C536-273E-66018DDB8EF1}"/>
              </a:ext>
            </a:extLst>
          </p:cNvPr>
          <p:cNvSpPr/>
          <p:nvPr/>
        </p:nvSpPr>
        <p:spPr>
          <a:xfrm>
            <a:off x="245326" y="1338146"/>
            <a:ext cx="4282069" cy="2464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HTTP</a:t>
            </a:r>
          </a:p>
          <a:p>
            <a:pPr algn="ctr"/>
            <a:r>
              <a:rPr lang="en-US" sz="5300" dirty="0"/>
              <a:t>Request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5B37A5-CA01-1E2D-803F-12F9D87BE0CD}"/>
              </a:ext>
            </a:extLst>
          </p:cNvPr>
          <p:cNvSpPr/>
          <p:nvPr/>
        </p:nvSpPr>
        <p:spPr>
          <a:xfrm>
            <a:off x="4809894" y="3274742"/>
            <a:ext cx="4282069" cy="2464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TCP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F9E3AD-880E-536C-8885-2C0E28CC07ED}"/>
              </a:ext>
            </a:extLst>
          </p:cNvPr>
          <p:cNvSpPr/>
          <p:nvPr/>
        </p:nvSpPr>
        <p:spPr>
          <a:xfrm>
            <a:off x="9987776" y="5099824"/>
            <a:ext cx="4282069" cy="2464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34023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22872-4925-EFB3-C67B-6B1EC97913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72D7F-851A-CDB1-311F-4F1B2104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Implement Probes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F5D91-8B06-3A58-BBAD-7F0435AE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0" y="2125816"/>
            <a:ext cx="4662020" cy="550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C59D0-6035-2D5A-28C4-F4B113EE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67" y="3043628"/>
            <a:ext cx="4882998" cy="458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9F6DA-7CDE-FACE-8643-EE7665EB7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322" y="4407650"/>
            <a:ext cx="4232662" cy="32230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5A8F18-E726-8828-1DB3-77865AB4FDB3}"/>
              </a:ext>
            </a:extLst>
          </p:cNvPr>
          <p:cNvSpPr/>
          <p:nvPr/>
        </p:nvSpPr>
        <p:spPr>
          <a:xfrm>
            <a:off x="312234" y="1159727"/>
            <a:ext cx="4259766" cy="8140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0EECD-6BA3-151E-E83C-392600116CAB}"/>
              </a:ext>
            </a:extLst>
          </p:cNvPr>
          <p:cNvSpPr/>
          <p:nvPr/>
        </p:nvSpPr>
        <p:spPr>
          <a:xfrm>
            <a:off x="5185317" y="2125816"/>
            <a:ext cx="4259766" cy="814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C065A6-65D3-F6E8-0895-E5F7EA4855A5}"/>
              </a:ext>
            </a:extLst>
          </p:cNvPr>
          <p:cNvSpPr/>
          <p:nvPr/>
        </p:nvSpPr>
        <p:spPr>
          <a:xfrm>
            <a:off x="10128218" y="3414930"/>
            <a:ext cx="4259766" cy="8140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Request</a:t>
            </a:r>
          </a:p>
        </p:txBody>
      </p:sp>
    </p:spTree>
    <p:extLst>
      <p:ext uri="{BB962C8B-B14F-4D97-AF65-F5344CB8AC3E}">
        <p14:creationId xmlns:p14="http://schemas.microsoft.com/office/powerpoint/2010/main" val="19253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  <a:r>
              <a:rPr lang="en-US" sz="3000" dirty="0"/>
              <a:t> Kubernetes Liveness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86379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Linux Command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4A4D9-C0FB-A04B-7767-1470817F10AD}"/>
              </a:ext>
            </a:extLst>
          </p:cNvPr>
          <p:cNvSpPr/>
          <p:nvPr/>
        </p:nvSpPr>
        <p:spPr>
          <a:xfrm>
            <a:off x="6942181" y="346747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3193-865C-6A17-F356-1AC59FF3D973}"/>
              </a:ext>
            </a:extLst>
          </p:cNvPr>
          <p:cNvSpPr/>
          <p:nvPr/>
        </p:nvSpPr>
        <p:spPr>
          <a:xfrm>
            <a:off x="8024255" y="346873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97B060-9847-555E-8603-0B83A2FE9A1A}"/>
              </a:ext>
            </a:extLst>
          </p:cNvPr>
          <p:cNvSpPr/>
          <p:nvPr/>
        </p:nvSpPr>
        <p:spPr>
          <a:xfrm>
            <a:off x="6942181" y="4376535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4CCCB4-A004-DC04-2D6C-D9E3137C341A}"/>
              </a:ext>
            </a:extLst>
          </p:cNvPr>
          <p:cNvSpPr/>
          <p:nvPr/>
        </p:nvSpPr>
        <p:spPr>
          <a:xfrm>
            <a:off x="8008134" y="437653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TCP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6596-D161-6E09-638D-36FAE9D1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2" y="1968526"/>
            <a:ext cx="6536419" cy="463910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3CB8B1-70F4-381E-E4BD-F6562C1370F8}"/>
              </a:ext>
            </a:extLst>
          </p:cNvPr>
          <p:cNvSpPr/>
          <p:nvPr/>
        </p:nvSpPr>
        <p:spPr>
          <a:xfrm>
            <a:off x="478444" y="2344527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8A8150-E4B0-991F-99A4-AC0743BF4439}"/>
              </a:ext>
            </a:extLst>
          </p:cNvPr>
          <p:cNvSpPr/>
          <p:nvPr/>
        </p:nvSpPr>
        <p:spPr>
          <a:xfrm>
            <a:off x="453207" y="5686442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EA4D30-CF45-B88E-E597-30586CF669AA}"/>
              </a:ext>
            </a:extLst>
          </p:cNvPr>
          <p:cNvSpPr/>
          <p:nvPr/>
        </p:nvSpPr>
        <p:spPr>
          <a:xfrm>
            <a:off x="464093" y="6176298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Startup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</a:p>
        </p:txBody>
      </p:sp>
    </p:spTree>
    <p:extLst>
      <p:ext uri="{BB962C8B-B14F-4D97-AF65-F5344CB8AC3E}">
        <p14:creationId xmlns:p14="http://schemas.microsoft.com/office/powerpoint/2010/main" val="329890274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9F5AD8-58EE-A955-A997-915A973341DE}"/>
              </a:ext>
            </a:extLst>
          </p:cNvPr>
          <p:cNvSpPr/>
          <p:nvPr/>
        </p:nvSpPr>
        <p:spPr>
          <a:xfrm>
            <a:off x="4481673" y="2916042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</p:spTree>
    <p:extLst>
      <p:ext uri="{BB962C8B-B14F-4D97-AF65-F5344CB8AC3E}">
        <p14:creationId xmlns:p14="http://schemas.microsoft.com/office/powerpoint/2010/main" val="3515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4189849" y="5344649"/>
            <a:ext cx="25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Load Balancer Service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696427" y="210294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GKE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687652" y="5510983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9529" y="5416366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7681" y="544865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1433556" y="4406214"/>
            <a:ext cx="2246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</a:t>
            </a:r>
            <a:r>
              <a:rPr lang="en-US" sz="1600" err="1">
                <a:solidFill>
                  <a:srgbClr val="7030A0"/>
                </a:solidFill>
              </a:rPr>
              <a:t>ip</a:t>
            </a:r>
            <a:r>
              <a:rPr lang="en-US" sz="160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1AEC2-267C-AC71-B50C-E0EDA9CEF21B}"/>
              </a:ext>
            </a:extLst>
          </p:cNvPr>
          <p:cNvSpPr txBox="1"/>
          <p:nvPr/>
        </p:nvSpPr>
        <p:spPr>
          <a:xfrm>
            <a:off x="147553" y="508189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08509" y="1198208"/>
            <a:ext cx="1180539" cy="987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4" grpId="0"/>
      <p:bldP spid="97" grpId="0"/>
      <p:bldP spid="98" grpId="0"/>
      <p:bldP spid="99" grpId="0"/>
      <p:bldP spid="100" grpId="0"/>
      <p:bldP spid="43" grpId="0"/>
      <p:bldP spid="3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Startup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06178" y="1056725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let Kubernetes know whether our application running in a container inside Pod has </a:t>
            </a:r>
            <a:r>
              <a:rPr lang="en-US" sz="2600" dirty="0">
                <a:solidFill>
                  <a:srgbClr val="FFFF00"/>
                </a:solidFill>
              </a:rPr>
              <a:t>started</a:t>
            </a:r>
            <a:r>
              <a:rPr lang="en-US" sz="26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06178" y="5178115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 has </a:t>
            </a:r>
            <a:r>
              <a:rPr lang="en-US" sz="2600" dirty="0">
                <a:solidFill>
                  <a:srgbClr val="FFFF00"/>
                </a:solidFill>
              </a:rPr>
              <a:t>higher priority </a:t>
            </a:r>
            <a:r>
              <a:rPr lang="en-US" sz="2600" dirty="0"/>
              <a:t>over the liveness and readiness probes.  </a:t>
            </a:r>
            <a:r>
              <a:rPr lang="en-US" sz="2600" dirty="0">
                <a:solidFill>
                  <a:srgbClr val="FFFF00"/>
                </a:solidFill>
              </a:rPr>
              <a:t>Until</a:t>
            </a:r>
            <a:r>
              <a:rPr lang="en-US" sz="2600" dirty="0"/>
              <a:t> the Startup Probe succeeds, all the other Probes are </a:t>
            </a:r>
            <a:r>
              <a:rPr lang="en-US" sz="2600" dirty="0">
                <a:solidFill>
                  <a:srgbClr val="FFFF00"/>
                </a:solidFill>
              </a:rPr>
              <a:t>disabled</a:t>
            </a:r>
            <a:r>
              <a:rPr lang="en-US" sz="2600" dirty="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BCEFB8-85BB-9744-CBCC-FE03195E0911}"/>
              </a:ext>
            </a:extLst>
          </p:cNvPr>
          <p:cNvSpPr/>
          <p:nvPr/>
        </p:nvSpPr>
        <p:spPr>
          <a:xfrm>
            <a:off x="8962475" y="1239094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are useful in situations where our app can take a </a:t>
            </a:r>
            <a:r>
              <a:rPr lang="en-US" sz="2600" dirty="0">
                <a:solidFill>
                  <a:srgbClr val="FFFF00"/>
                </a:solidFill>
              </a:rPr>
              <a:t>long time to start </a:t>
            </a:r>
            <a:r>
              <a:rPr lang="en-US" sz="2600" dirty="0"/>
              <a:t>or </a:t>
            </a:r>
            <a:r>
              <a:rPr lang="en-US" sz="2600" dirty="0">
                <a:solidFill>
                  <a:srgbClr val="FFFF00"/>
                </a:solidFill>
              </a:rPr>
              <a:t>could fail </a:t>
            </a:r>
            <a:r>
              <a:rPr lang="en-US" sz="2600" dirty="0"/>
              <a:t>sometimes on startup.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1C55D0-B699-A54C-70CC-83E0C592953B}"/>
              </a:ext>
            </a:extLst>
          </p:cNvPr>
          <p:cNvSpPr/>
          <p:nvPr/>
        </p:nvSpPr>
        <p:spPr>
          <a:xfrm>
            <a:off x="8962475" y="3384393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Example: If our container needs to work on loading </a:t>
            </a:r>
            <a:r>
              <a:rPr lang="en-US" sz="2600" dirty="0">
                <a:solidFill>
                  <a:srgbClr val="FFFF00"/>
                </a:solidFill>
              </a:rPr>
              <a:t>large data </a:t>
            </a:r>
            <a:r>
              <a:rPr lang="en-US" sz="2600" dirty="0"/>
              <a:t>during startup, we can use a startup probe.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684CAE-951B-C1B6-152E-8D2933986B43}"/>
              </a:ext>
            </a:extLst>
          </p:cNvPr>
          <p:cNvSpPr/>
          <p:nvPr/>
        </p:nvSpPr>
        <p:spPr>
          <a:xfrm>
            <a:off x="9011695" y="555594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the startup probe </a:t>
            </a:r>
            <a:r>
              <a:rPr lang="en-US" sz="2600" dirty="0">
                <a:solidFill>
                  <a:srgbClr val="FFFF00"/>
                </a:solidFill>
              </a:rPr>
              <a:t>never succeeds, </a:t>
            </a:r>
            <a:r>
              <a:rPr lang="en-US" sz="2600" dirty="0"/>
              <a:t>the container is </a:t>
            </a:r>
            <a:r>
              <a:rPr lang="en-US" sz="2600" dirty="0">
                <a:solidFill>
                  <a:srgbClr val="C00000"/>
                </a:solidFill>
              </a:rPr>
              <a:t>killed after 300s </a:t>
            </a:r>
            <a:r>
              <a:rPr lang="en-US" sz="2600" dirty="0"/>
              <a:t>and subject to the pod's </a:t>
            </a:r>
            <a:r>
              <a:rPr lang="en-US" sz="2600" dirty="0" err="1">
                <a:solidFill>
                  <a:srgbClr val="C00000"/>
                </a:solidFill>
              </a:rPr>
              <a:t>restartPolicy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4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A002CC-A757-1A55-EF06-D6F509D1E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F9FDF-383E-8E63-9C49-7EF873B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A5BA-57DB-7FE9-1051-25FDD719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0" y="2357237"/>
            <a:ext cx="13870620" cy="28101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D8D3B5-3333-6D3C-9C2D-BF75C5554FA2}"/>
              </a:ext>
            </a:extLst>
          </p:cNvPr>
          <p:cNvSpPr/>
          <p:nvPr/>
        </p:nvSpPr>
        <p:spPr>
          <a:xfrm>
            <a:off x="8441473" y="4427034"/>
            <a:ext cx="3278459" cy="47950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3A7F12-8DD6-3940-C875-3B416A7E173C}"/>
              </a:ext>
            </a:extLst>
          </p:cNvPr>
          <p:cNvSpPr/>
          <p:nvPr/>
        </p:nvSpPr>
        <p:spPr>
          <a:xfrm>
            <a:off x="5084956" y="6285487"/>
            <a:ext cx="8943278" cy="10147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failureThreshold</a:t>
            </a:r>
            <a:r>
              <a:rPr lang="en-US" dirty="0">
                <a:solidFill>
                  <a:srgbClr val="FFFF00"/>
                </a:solidFill>
              </a:rPr>
              <a:t> * </a:t>
            </a:r>
            <a:r>
              <a:rPr lang="en-US" dirty="0" err="1">
                <a:solidFill>
                  <a:srgbClr val="FFFF00"/>
                </a:solidFill>
              </a:rPr>
              <a:t>periodSeconds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long enough to cover the worse case startup time.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65182-A3F2-AB95-0CAB-E5225DA02F9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556595" y="4906537"/>
            <a:ext cx="0" cy="1378950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  <a:r>
              <a:rPr lang="en-US" sz="3000" dirty="0"/>
              <a:t>: Kubernetes Startup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02470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Startup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E13F4-5E29-03E3-F927-AC6BD916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" y="2155372"/>
            <a:ext cx="6784618" cy="37555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ECDEF-610C-27CA-3AB5-0D49217F0B37}"/>
              </a:ext>
            </a:extLst>
          </p:cNvPr>
          <p:cNvSpPr/>
          <p:nvPr/>
        </p:nvSpPr>
        <p:spPr>
          <a:xfrm>
            <a:off x="249412" y="2518287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Readiness Probe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499F4AC-2A37-3A7E-5EE3-A8120C60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F87D31E-E32A-2A2B-D8FF-8BB88718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78919AD2-28B7-F70A-9E61-3149843A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39F29E27-0465-3F5A-2EB2-C74C0F6C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9F7495-D30C-E6BE-7D02-6F7421CDAC49}"/>
              </a:ext>
            </a:extLst>
          </p:cNvPr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</a:p>
        </p:txBody>
      </p:sp>
    </p:spTree>
    <p:extLst>
      <p:ext uri="{BB962C8B-B14F-4D97-AF65-F5344CB8AC3E}">
        <p14:creationId xmlns:p14="http://schemas.microsoft.com/office/powerpoint/2010/main" val="382353343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36E-516D-4654-FD6D-B57829D06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3FBF2-F313-94A7-AFC4-88DE9C4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233BBE-D606-DB33-9BA0-66B7F8B63C11}"/>
              </a:ext>
            </a:extLst>
          </p:cNvPr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2C085-6B43-641B-FD70-E3B790633A51}"/>
              </a:ext>
            </a:extLst>
          </p:cNvPr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D83AE8-388F-D40A-031E-4BE0D34699E4}"/>
              </a:ext>
            </a:extLst>
          </p:cNvPr>
          <p:cNvSpPr/>
          <p:nvPr/>
        </p:nvSpPr>
        <p:spPr>
          <a:xfrm>
            <a:off x="10106722" y="4912112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9F5AD8-58EE-A955-A997-915A973341DE}"/>
              </a:ext>
            </a:extLst>
          </p:cNvPr>
          <p:cNvSpPr/>
          <p:nvPr/>
        </p:nvSpPr>
        <p:spPr>
          <a:xfrm>
            <a:off x="9738731" y="4613354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1F19E-2246-DE79-830F-23F8B922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D5392-6A27-6740-AA89-D8A5165E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2140"/>
            <a:ext cx="12618720" cy="1188851"/>
          </a:xfrm>
        </p:spPr>
        <p:txBody>
          <a:bodyPr/>
          <a:lstStyle/>
          <a:p>
            <a:r>
              <a:rPr lang="en-US" dirty="0"/>
              <a:t>Kubernetes Readiness Probe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357B2-3402-B41A-5BB4-8B67D838A5A4}"/>
              </a:ext>
            </a:extLst>
          </p:cNvPr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B2835-173E-AB09-61B5-E047D4A98CC8}"/>
              </a:ext>
            </a:extLst>
          </p:cNvPr>
          <p:cNvSpPr/>
          <p:nvPr/>
        </p:nvSpPr>
        <p:spPr>
          <a:xfrm>
            <a:off x="111994" y="968294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let Kubernetes know when your application running in a container inside Pod is </a:t>
            </a:r>
            <a:r>
              <a:rPr lang="en-US" sz="2600" dirty="0">
                <a:solidFill>
                  <a:srgbClr val="FFFF00"/>
                </a:solidFill>
              </a:rPr>
              <a:t>ready to serve traffic</a:t>
            </a:r>
            <a:r>
              <a:rPr lang="en-US" sz="2600" dirty="0"/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37981-402F-346B-0E5F-4E417CC5A472}"/>
              </a:ext>
            </a:extLst>
          </p:cNvPr>
          <p:cNvSpPr/>
          <p:nvPr/>
        </p:nvSpPr>
        <p:spPr>
          <a:xfrm>
            <a:off x="111994" y="3129687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makes sure the readiness probe </a:t>
            </a:r>
            <a:r>
              <a:rPr lang="en-US" sz="2600" dirty="0">
                <a:solidFill>
                  <a:srgbClr val="FFFF00"/>
                </a:solidFill>
              </a:rPr>
              <a:t>passes before allowing a service</a:t>
            </a:r>
            <a:r>
              <a:rPr lang="en-US" sz="2600" dirty="0"/>
              <a:t> to send traffic to the pod.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AB4A3F-10DE-EF42-26F4-DD0666B92606}"/>
              </a:ext>
            </a:extLst>
          </p:cNvPr>
          <p:cNvSpPr/>
          <p:nvPr/>
        </p:nvSpPr>
        <p:spPr>
          <a:xfrm>
            <a:off x="111994" y="5291080"/>
            <a:ext cx="5241073" cy="23581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When </a:t>
            </a:r>
            <a:r>
              <a:rPr lang="en-US" sz="2600" dirty="0">
                <a:solidFill>
                  <a:srgbClr val="FFFF00"/>
                </a:solidFill>
              </a:rPr>
              <a:t>liveness probe </a:t>
            </a:r>
            <a:r>
              <a:rPr lang="en-US" sz="2600" dirty="0"/>
              <a:t>failed, </a:t>
            </a:r>
            <a:r>
              <a:rPr lang="en-US" sz="2600" dirty="0">
                <a:solidFill>
                  <a:srgbClr val="FFFF00"/>
                </a:solidFill>
              </a:rPr>
              <a:t>it killed and recreated the container in a pod</a:t>
            </a:r>
            <a:r>
              <a:rPr lang="en-US" sz="2600" dirty="0"/>
              <a:t>, but if  </a:t>
            </a:r>
            <a:r>
              <a:rPr lang="en-US" sz="2600" dirty="0">
                <a:solidFill>
                  <a:srgbClr val="FFFF00"/>
                </a:solidFill>
              </a:rPr>
              <a:t>readiness probe </a:t>
            </a:r>
            <a:r>
              <a:rPr lang="en-US" sz="2600" dirty="0"/>
              <a:t>fails Kubernetes </a:t>
            </a:r>
            <a:r>
              <a:rPr lang="en-US" sz="2600" dirty="0">
                <a:solidFill>
                  <a:srgbClr val="FFFF00"/>
                </a:solidFill>
              </a:rPr>
              <a:t>will remove that pod </a:t>
            </a:r>
            <a:r>
              <a:rPr lang="en-US" sz="2600" dirty="0"/>
              <a:t>from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so that </a:t>
            </a:r>
            <a:r>
              <a:rPr lang="en-US" sz="2600" dirty="0">
                <a:solidFill>
                  <a:srgbClr val="FFFF00"/>
                </a:solidFill>
              </a:rPr>
              <a:t>no traffic</a:t>
            </a:r>
            <a:r>
              <a:rPr lang="en-US" sz="2600" dirty="0"/>
              <a:t> is sent to that pod.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979FFF-6442-230B-63D3-6A7D02441DE0}"/>
              </a:ext>
            </a:extLst>
          </p:cNvPr>
          <p:cNvSpPr/>
          <p:nvPr/>
        </p:nvSpPr>
        <p:spPr>
          <a:xfrm>
            <a:off x="9151916" y="1066710"/>
            <a:ext cx="5241073" cy="2302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Liveness probes </a:t>
            </a:r>
            <a:r>
              <a:rPr lang="en-US" sz="2600" dirty="0">
                <a:solidFill>
                  <a:srgbClr val="FFFF00"/>
                </a:solidFill>
              </a:rPr>
              <a:t>do not wait for readiness probes</a:t>
            </a:r>
            <a:r>
              <a:rPr lang="en-US" sz="2600" dirty="0"/>
              <a:t> to succeed. If you want to wait before executing a liveness probe you should use </a:t>
            </a:r>
            <a:r>
              <a:rPr lang="en-US" sz="2600" dirty="0" err="1">
                <a:solidFill>
                  <a:srgbClr val="FFFF00"/>
                </a:solidFill>
              </a:rPr>
              <a:t>initialDelaySeconds</a:t>
            </a:r>
            <a:r>
              <a:rPr lang="en-US" sz="2600" dirty="0">
                <a:solidFill>
                  <a:srgbClr val="FFFF00"/>
                </a:solidFill>
              </a:rPr>
              <a:t> or a </a:t>
            </a:r>
            <a:r>
              <a:rPr lang="en-US" sz="2600" dirty="0" err="1">
                <a:solidFill>
                  <a:srgbClr val="FFFF00"/>
                </a:solidFill>
              </a:rPr>
              <a:t>startupProbe</a:t>
            </a:r>
            <a:r>
              <a:rPr lang="en-US" sz="26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FA99F5-C922-8CEC-719B-C7BB4C5E9AF0}"/>
              </a:ext>
            </a:extLst>
          </p:cNvPr>
          <p:cNvSpPr/>
          <p:nvPr/>
        </p:nvSpPr>
        <p:spPr>
          <a:xfrm>
            <a:off x="9151916" y="3520374"/>
            <a:ext cx="5241073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runs on the </a:t>
            </a:r>
            <a:r>
              <a:rPr lang="en-US" sz="2600" dirty="0">
                <a:solidFill>
                  <a:srgbClr val="FFFF00"/>
                </a:solidFill>
              </a:rPr>
              <a:t>container</a:t>
            </a:r>
            <a:r>
              <a:rPr lang="en-US" sz="2600" dirty="0"/>
              <a:t> during its whole lifecycle.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CE3E0D-AF69-2087-C824-6194D23E1C83}"/>
              </a:ext>
            </a:extLst>
          </p:cNvPr>
          <p:cNvSpPr/>
          <p:nvPr/>
        </p:nvSpPr>
        <p:spPr>
          <a:xfrm>
            <a:off x="9151916" y="4859991"/>
            <a:ext cx="5241073" cy="28876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and liveness probes can be used in </a:t>
            </a:r>
            <a:r>
              <a:rPr lang="en-US" sz="2600" dirty="0">
                <a:solidFill>
                  <a:srgbClr val="FFFF00"/>
                </a:solidFill>
              </a:rPr>
              <a:t>parallel</a:t>
            </a:r>
            <a:r>
              <a:rPr lang="en-US" sz="2600" dirty="0"/>
              <a:t> for the same container. </a:t>
            </a:r>
            <a:r>
              <a:rPr lang="en-US" sz="2600" dirty="0">
                <a:solidFill>
                  <a:srgbClr val="FFFF00"/>
                </a:solidFill>
              </a:rPr>
              <a:t>Using both can ensure </a:t>
            </a:r>
            <a:r>
              <a:rPr lang="en-US" sz="2600" dirty="0"/>
              <a:t>that traffic does not reach a container that is not ready for it, and that containers are restarted when they fail.</a:t>
            </a:r>
          </a:p>
        </p:txBody>
      </p:sp>
    </p:spTree>
    <p:extLst>
      <p:ext uri="{BB962C8B-B14F-4D97-AF65-F5344CB8AC3E}">
        <p14:creationId xmlns:p14="http://schemas.microsoft.com/office/powerpoint/2010/main" val="149252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10" grpId="0" animBg="1"/>
      <p:bldP spid="11" grpId="0" animBg="1"/>
      <p:bldP spid="13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8268F-316B-C6A8-32D8-09F3AABACF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25DD6A-39BB-B652-D98F-2DF1237F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Readiness Probe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4DFC-241A-B9BE-4645-6A3BCB23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" y="1406312"/>
            <a:ext cx="7772400" cy="6217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00B072-C0C3-9C46-63F4-8B0AFBA3222B}"/>
              </a:ext>
            </a:extLst>
          </p:cNvPr>
          <p:cNvSpPr/>
          <p:nvPr/>
        </p:nvSpPr>
        <p:spPr>
          <a:xfrm>
            <a:off x="8787162" y="2062975"/>
            <a:ext cx="5285678" cy="39586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 configuration for </a:t>
            </a:r>
            <a:r>
              <a:rPr lang="en-US" sz="3000" dirty="0">
                <a:solidFill>
                  <a:srgbClr val="FFFF00"/>
                </a:solidFill>
              </a:rPr>
              <a:t>Command, HTTP and TCP readiness probes </a:t>
            </a:r>
            <a:r>
              <a:rPr lang="en-US" sz="3000" dirty="0"/>
              <a:t>also remains </a:t>
            </a:r>
            <a:r>
              <a:rPr lang="en-US" sz="3000" dirty="0">
                <a:solidFill>
                  <a:srgbClr val="FFFF00"/>
                </a:solidFill>
              </a:rPr>
              <a:t>identical</a:t>
            </a:r>
            <a:r>
              <a:rPr lang="en-US" sz="3000" dirty="0"/>
              <a:t> to liveness probes.</a:t>
            </a:r>
          </a:p>
        </p:txBody>
      </p:sp>
    </p:spTree>
    <p:extLst>
      <p:ext uri="{BB962C8B-B14F-4D97-AF65-F5344CB8AC3E}">
        <p14:creationId xmlns:p14="http://schemas.microsoft.com/office/powerpoint/2010/main" val="5420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  <a:r>
              <a:rPr lang="en-US" sz="3000" dirty="0"/>
              <a:t>: Kubernetes </a:t>
            </a:r>
            <a:r>
              <a:rPr lang="en-US" sz="3000" dirty="0" err="1"/>
              <a:t>Rediness</a:t>
            </a:r>
            <a:r>
              <a:rPr lang="en-US" sz="3000" dirty="0"/>
              <a:t> Probes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Readiness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88650-D0F3-A288-4737-0C74F040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1" y="2206273"/>
            <a:ext cx="6583917" cy="375909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B881D6-4253-08EF-FEC7-AFE8A0F826D4}"/>
              </a:ext>
            </a:extLst>
          </p:cNvPr>
          <p:cNvSpPr/>
          <p:nvPr/>
        </p:nvSpPr>
        <p:spPr>
          <a:xfrm>
            <a:off x="514434" y="4753894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Requests &amp; Limits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334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6D378-2D01-714A-4403-8258E6AD6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4B3C5-FAB4-D8E2-4AC0-470C135B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99" y="-194121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9EF5B-3456-7AD3-9E3D-79EA63DED610}"/>
              </a:ext>
            </a:extLst>
          </p:cNvPr>
          <p:cNvSpPr/>
          <p:nvPr/>
        </p:nvSpPr>
        <p:spPr>
          <a:xfrm>
            <a:off x="319140" y="2530028"/>
            <a:ext cx="13992120" cy="4262658"/>
          </a:xfrm>
          <a:prstGeom prst="roundRect">
            <a:avLst>
              <a:gd name="adj" fmla="val 847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D48BB1-26C0-5805-5375-D7946F981DC0}"/>
              </a:ext>
            </a:extLst>
          </p:cNvPr>
          <p:cNvSpPr/>
          <p:nvPr/>
        </p:nvSpPr>
        <p:spPr>
          <a:xfrm>
            <a:off x="591282" y="2960938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6B4-0721-9621-0B54-1E8B1E85E20C}"/>
              </a:ext>
            </a:extLst>
          </p:cNvPr>
          <p:cNvSpPr txBox="1"/>
          <p:nvPr/>
        </p:nvSpPr>
        <p:spPr>
          <a:xfrm>
            <a:off x="3079847" y="5697741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F7B461-DDF0-6264-52D5-94B16E0F96F9}"/>
              </a:ext>
            </a:extLst>
          </p:cNvPr>
          <p:cNvSpPr/>
          <p:nvPr/>
        </p:nvSpPr>
        <p:spPr>
          <a:xfrm>
            <a:off x="84471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E134A3-0125-B279-006B-8DED597F7D82}"/>
              </a:ext>
            </a:extLst>
          </p:cNvPr>
          <p:cNvSpPr/>
          <p:nvPr/>
        </p:nvSpPr>
        <p:spPr>
          <a:xfrm>
            <a:off x="3608972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A268BD-AC60-248A-C5F3-53B04549C663}"/>
              </a:ext>
            </a:extLst>
          </p:cNvPr>
          <p:cNvSpPr/>
          <p:nvPr/>
        </p:nvSpPr>
        <p:spPr>
          <a:xfrm>
            <a:off x="542676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A25CC-2809-8914-0591-D0540C6E7A1A}"/>
              </a:ext>
            </a:extLst>
          </p:cNvPr>
          <p:cNvSpPr txBox="1"/>
          <p:nvPr/>
        </p:nvSpPr>
        <p:spPr>
          <a:xfrm>
            <a:off x="6354622" y="6269466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00BC6D5-DA57-8A91-BFEE-3A1D2763AB77}"/>
              </a:ext>
            </a:extLst>
          </p:cNvPr>
          <p:cNvSpPr/>
          <p:nvPr/>
        </p:nvSpPr>
        <p:spPr>
          <a:xfrm>
            <a:off x="7377059" y="2986545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738A8-BCAB-1FDD-2BB4-4C7825CB1878}"/>
              </a:ext>
            </a:extLst>
          </p:cNvPr>
          <p:cNvSpPr txBox="1"/>
          <p:nvPr/>
        </p:nvSpPr>
        <p:spPr>
          <a:xfrm>
            <a:off x="9865624" y="5736255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563456-3FA6-7FC9-C3F8-27976DDCA163}"/>
              </a:ext>
            </a:extLst>
          </p:cNvPr>
          <p:cNvSpPr/>
          <p:nvPr/>
        </p:nvSpPr>
        <p:spPr>
          <a:xfrm>
            <a:off x="844711" y="442880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A8FDE3-906D-C3A4-3442-52BC4FD0C841}"/>
              </a:ext>
            </a:extLst>
          </p:cNvPr>
          <p:cNvSpPr/>
          <p:nvPr/>
        </p:nvSpPr>
        <p:spPr>
          <a:xfrm>
            <a:off x="3644326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B3004D-2468-A2F5-7AD2-458FB7594FE0}"/>
              </a:ext>
            </a:extLst>
          </p:cNvPr>
          <p:cNvSpPr/>
          <p:nvPr/>
        </p:nvSpPr>
        <p:spPr>
          <a:xfrm>
            <a:off x="5462115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802ADA-5E41-BEDD-F838-EEB0A85ABF77}"/>
              </a:ext>
            </a:extLst>
          </p:cNvPr>
          <p:cNvSpPr/>
          <p:nvPr/>
        </p:nvSpPr>
        <p:spPr>
          <a:xfrm>
            <a:off x="7492825" y="3368348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5ED01-A8DD-EEBD-784D-0792F14684F6}"/>
              </a:ext>
            </a:extLst>
          </p:cNvPr>
          <p:cNvSpPr/>
          <p:nvPr/>
        </p:nvSpPr>
        <p:spPr>
          <a:xfrm>
            <a:off x="10389595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8CC506-D0E8-2DDD-BF2B-F6E3B75E4483}"/>
              </a:ext>
            </a:extLst>
          </p:cNvPr>
          <p:cNvSpPr/>
          <p:nvPr/>
        </p:nvSpPr>
        <p:spPr>
          <a:xfrm>
            <a:off x="12207384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33E33-E188-7135-2054-52BAC27FCB08}"/>
              </a:ext>
            </a:extLst>
          </p:cNvPr>
          <p:cNvSpPr/>
          <p:nvPr/>
        </p:nvSpPr>
        <p:spPr>
          <a:xfrm>
            <a:off x="749282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E9A091-82A6-BD60-1E22-16118920559B}"/>
              </a:ext>
            </a:extLst>
          </p:cNvPr>
          <p:cNvSpPr/>
          <p:nvPr/>
        </p:nvSpPr>
        <p:spPr>
          <a:xfrm>
            <a:off x="1038959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9B5475-9080-2C02-B235-26BE8819C9FB}"/>
              </a:ext>
            </a:extLst>
          </p:cNvPr>
          <p:cNvSpPr/>
          <p:nvPr/>
        </p:nvSpPr>
        <p:spPr>
          <a:xfrm>
            <a:off x="12207384" y="4581717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2F5D0B-4AFB-BF37-E369-87C909D81880}"/>
              </a:ext>
            </a:extLst>
          </p:cNvPr>
          <p:cNvSpPr/>
          <p:nvPr/>
        </p:nvSpPr>
        <p:spPr>
          <a:xfrm>
            <a:off x="630848" y="849625"/>
            <a:ext cx="13237949" cy="1520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Requests &amp; Limits </a:t>
            </a:r>
            <a:r>
              <a:rPr lang="en-US" sz="3000" dirty="0"/>
              <a:t>are the mechanisms Kubernetes uses to control resources such as </a:t>
            </a:r>
            <a:r>
              <a:rPr lang="en-US" sz="3000" dirty="0">
                <a:solidFill>
                  <a:srgbClr val="FFFF00"/>
                </a:solidFill>
              </a:rPr>
              <a:t>CPU and Memory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07DAE38-0405-0AE5-88B0-06CA60ECBCBE}"/>
              </a:ext>
            </a:extLst>
          </p:cNvPr>
          <p:cNvSpPr/>
          <p:nvPr/>
        </p:nvSpPr>
        <p:spPr>
          <a:xfrm>
            <a:off x="2904497" y="6950840"/>
            <a:ext cx="8632371" cy="674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and Limits are </a:t>
            </a:r>
            <a:r>
              <a:rPr lang="en-US" sz="2800" dirty="0">
                <a:solidFill>
                  <a:srgbClr val="FFFF00"/>
                </a:solidFill>
              </a:rPr>
              <a:t>per container basis </a:t>
            </a:r>
            <a:r>
              <a:rPr lang="en-US" sz="2800" dirty="0"/>
              <a:t>in a Pod. </a:t>
            </a:r>
          </a:p>
        </p:txBody>
      </p:sp>
    </p:spTree>
    <p:extLst>
      <p:ext uri="{BB962C8B-B14F-4D97-AF65-F5344CB8AC3E}">
        <p14:creationId xmlns:p14="http://schemas.microsoft.com/office/powerpoint/2010/main" val="174068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MacOS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Demo-03</a:t>
            </a:r>
          </a:p>
        </p:txBody>
      </p:sp>
    </p:spTree>
    <p:extLst>
      <p:ext uri="{BB962C8B-B14F-4D97-AF65-F5344CB8AC3E}">
        <p14:creationId xmlns:p14="http://schemas.microsoft.com/office/powerpoint/2010/main" val="265550664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6D378-2D01-714A-4403-8258E6AD6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4B3C5-FAB4-D8E2-4AC0-470C135B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8665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9EF5B-3456-7AD3-9E3D-79EA63DED610}"/>
              </a:ext>
            </a:extLst>
          </p:cNvPr>
          <p:cNvSpPr/>
          <p:nvPr/>
        </p:nvSpPr>
        <p:spPr>
          <a:xfrm>
            <a:off x="1652640" y="821173"/>
            <a:ext cx="11521064" cy="3330884"/>
          </a:xfrm>
          <a:prstGeom prst="roundRect">
            <a:avLst>
              <a:gd name="adj" fmla="val 847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D48BB1-26C0-5805-5375-D7946F981DC0}"/>
              </a:ext>
            </a:extLst>
          </p:cNvPr>
          <p:cNvSpPr/>
          <p:nvPr/>
        </p:nvSpPr>
        <p:spPr>
          <a:xfrm>
            <a:off x="1973769" y="1048819"/>
            <a:ext cx="10878807" cy="2638103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446B4-0721-9621-0B54-1E8B1E85E20C}"/>
              </a:ext>
            </a:extLst>
          </p:cNvPr>
          <p:cNvSpPr txBox="1"/>
          <p:nvPr/>
        </p:nvSpPr>
        <p:spPr>
          <a:xfrm>
            <a:off x="6367933" y="3163702"/>
            <a:ext cx="16116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563456-3FA6-7FC9-C3F8-27976DDCA163}"/>
              </a:ext>
            </a:extLst>
          </p:cNvPr>
          <p:cNvSpPr/>
          <p:nvPr/>
        </p:nvSpPr>
        <p:spPr>
          <a:xfrm>
            <a:off x="2246099" y="1253938"/>
            <a:ext cx="4927664" cy="199319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7325E-14C0-BB64-A0DE-91E750060CD6}"/>
              </a:ext>
            </a:extLst>
          </p:cNvPr>
          <p:cNvSpPr txBox="1"/>
          <p:nvPr/>
        </p:nvSpPr>
        <p:spPr>
          <a:xfrm>
            <a:off x="3066759" y="1284822"/>
            <a:ext cx="279114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CPU Limit: 1000m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47FACD-8936-C373-F300-4F067B00EAB1}"/>
              </a:ext>
            </a:extLst>
          </p:cNvPr>
          <p:cNvSpPr/>
          <p:nvPr/>
        </p:nvSpPr>
        <p:spPr>
          <a:xfrm>
            <a:off x="2698754" y="2161654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Request : 200m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FC831E6-746D-ADE2-B587-1B31B379BBF0}"/>
              </a:ext>
            </a:extLst>
          </p:cNvPr>
          <p:cNvSpPr/>
          <p:nvPr/>
        </p:nvSpPr>
        <p:spPr>
          <a:xfrm>
            <a:off x="7526038" y="1244788"/>
            <a:ext cx="4927664" cy="200234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7CE8B-D92C-7E78-C283-420DF66A1F86}"/>
              </a:ext>
            </a:extLst>
          </p:cNvPr>
          <p:cNvSpPr txBox="1"/>
          <p:nvPr/>
        </p:nvSpPr>
        <p:spPr>
          <a:xfrm>
            <a:off x="8221533" y="1275672"/>
            <a:ext cx="3536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Memory Limit: 1024Mi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F51EFF-3549-5BCE-2F55-B0358C952F0D}"/>
              </a:ext>
            </a:extLst>
          </p:cNvPr>
          <p:cNvSpPr/>
          <p:nvPr/>
        </p:nvSpPr>
        <p:spPr>
          <a:xfrm>
            <a:off x="7994424" y="2093305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 Request : 128Mi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1F477B-F54C-3431-1165-F4FF2541FC87}"/>
              </a:ext>
            </a:extLst>
          </p:cNvPr>
          <p:cNvSpPr txBox="1"/>
          <p:nvPr/>
        </p:nvSpPr>
        <p:spPr>
          <a:xfrm>
            <a:off x="6087300" y="3628837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4C4839-B52A-2429-5C3E-BBFA862A1B8D}"/>
              </a:ext>
            </a:extLst>
          </p:cNvPr>
          <p:cNvSpPr/>
          <p:nvPr/>
        </p:nvSpPr>
        <p:spPr>
          <a:xfrm>
            <a:off x="105505" y="5187398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are what the </a:t>
            </a:r>
            <a:r>
              <a:rPr lang="en-US" sz="2800" dirty="0">
                <a:solidFill>
                  <a:srgbClr val="FFFF00"/>
                </a:solidFill>
              </a:rPr>
              <a:t>container is guaranteed</a:t>
            </a:r>
            <a:r>
              <a:rPr lang="en-US" sz="2800" dirty="0"/>
              <a:t> to get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607CA81-3144-9B37-E4F5-455D5AAB02FF}"/>
              </a:ext>
            </a:extLst>
          </p:cNvPr>
          <p:cNvSpPr/>
          <p:nvPr/>
        </p:nvSpPr>
        <p:spPr>
          <a:xfrm>
            <a:off x="105505" y="6502752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a container requests a resource, Kubernetes will only </a:t>
            </a:r>
            <a:r>
              <a:rPr lang="en-US" sz="2800" dirty="0">
                <a:solidFill>
                  <a:srgbClr val="FFFF00"/>
                </a:solidFill>
              </a:rPr>
              <a:t>schedule it on a node </a:t>
            </a:r>
            <a:r>
              <a:rPr lang="en-US" sz="2800" dirty="0"/>
              <a:t>that can give that resource.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B698934-B693-D6B0-5B09-27CE7FD25569}"/>
              </a:ext>
            </a:extLst>
          </p:cNvPr>
          <p:cNvSpPr/>
          <p:nvPr/>
        </p:nvSpPr>
        <p:spPr>
          <a:xfrm>
            <a:off x="7591351" y="5187398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Limits, make sure a container </a:t>
            </a:r>
            <a:r>
              <a:rPr lang="en-US" sz="2800" dirty="0">
                <a:solidFill>
                  <a:srgbClr val="FFFF00"/>
                </a:solidFill>
              </a:rPr>
              <a:t>never goes above a</a:t>
            </a:r>
            <a:r>
              <a:rPr lang="en-US" sz="2800" dirty="0"/>
              <a:t> certain value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4C491FF-EBBE-D735-F954-2BA706BE55AE}"/>
              </a:ext>
            </a:extLst>
          </p:cNvPr>
          <p:cNvSpPr/>
          <p:nvPr/>
        </p:nvSpPr>
        <p:spPr>
          <a:xfrm>
            <a:off x="7591352" y="6502752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container is </a:t>
            </a:r>
            <a:r>
              <a:rPr lang="en-US" sz="2800" dirty="0">
                <a:solidFill>
                  <a:srgbClr val="FFFF00"/>
                </a:solidFill>
              </a:rPr>
              <a:t>only allowed to go up </a:t>
            </a:r>
            <a:r>
              <a:rPr lang="en-US" sz="2800" dirty="0"/>
              <a:t>to the limit, and then it is restricted.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38ED84-3CE2-FB3A-9EDC-3BA1BEEFEB78}"/>
              </a:ext>
            </a:extLst>
          </p:cNvPr>
          <p:cNvSpPr/>
          <p:nvPr/>
        </p:nvSpPr>
        <p:spPr>
          <a:xfrm>
            <a:off x="1328057" y="4321629"/>
            <a:ext cx="3733800" cy="69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5F52B-FF5D-2BC6-61CC-5D03F2EB59C4}"/>
              </a:ext>
            </a:extLst>
          </p:cNvPr>
          <p:cNvSpPr/>
          <p:nvPr/>
        </p:nvSpPr>
        <p:spPr>
          <a:xfrm>
            <a:off x="8937172" y="4277979"/>
            <a:ext cx="3733800" cy="6966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43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D83388-0079-EE39-2967-CAC01FC59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B27B8-C2F6-EF23-3B30-C035A255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Requests &amp;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1F965-74A4-BD1E-E8C7-AFC379BC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475943"/>
            <a:ext cx="7772400" cy="55607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08AFAE-C126-0521-98A3-7C67B358DDEC}"/>
              </a:ext>
            </a:extLst>
          </p:cNvPr>
          <p:cNvSpPr/>
          <p:nvPr/>
        </p:nvSpPr>
        <p:spPr>
          <a:xfrm>
            <a:off x="1654404" y="3973285"/>
            <a:ext cx="6303053" cy="2906486"/>
          </a:xfrm>
          <a:prstGeom prst="roundRect">
            <a:avLst>
              <a:gd name="adj" fmla="val 12547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1EFD6A-9210-3DA3-4B69-526D03B88152}"/>
              </a:ext>
            </a:extLst>
          </p:cNvPr>
          <p:cNvSpPr/>
          <p:nvPr/>
        </p:nvSpPr>
        <p:spPr>
          <a:xfrm>
            <a:off x="8305801" y="1672833"/>
            <a:ext cx="5965372" cy="2371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and Memory collectively called as </a:t>
            </a:r>
            <a:r>
              <a:rPr lang="en-US" sz="2800" dirty="0">
                <a:solidFill>
                  <a:srgbClr val="FFFF00"/>
                </a:solidFill>
              </a:rPr>
              <a:t>Compute Resources </a:t>
            </a:r>
            <a:r>
              <a:rPr lang="en-US" sz="2800" dirty="0"/>
              <a:t>or Resources.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1B9E3-2598-7118-84BD-5C3192DC81EF}"/>
              </a:ext>
            </a:extLst>
          </p:cNvPr>
          <p:cNvSpPr/>
          <p:nvPr/>
        </p:nvSpPr>
        <p:spPr>
          <a:xfrm>
            <a:off x="8534403" y="4508561"/>
            <a:ext cx="5965372" cy="23712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are </a:t>
            </a:r>
            <a:r>
              <a:rPr lang="en-US" sz="2800" dirty="0">
                <a:solidFill>
                  <a:srgbClr val="FFFF00"/>
                </a:solidFill>
              </a:rPr>
              <a:t>distinct</a:t>
            </a:r>
            <a:r>
              <a:rPr lang="en-US" sz="2800" dirty="0"/>
              <a:t> from k8s </a:t>
            </a:r>
            <a:r>
              <a:rPr lang="en-US" sz="2800" dirty="0">
                <a:solidFill>
                  <a:srgbClr val="FFFF00"/>
                </a:solidFill>
              </a:rPr>
              <a:t>API Resources </a:t>
            </a:r>
            <a:r>
              <a:rPr lang="en-US" sz="2800" dirty="0">
                <a:solidFill>
                  <a:schemeClr val="bg1"/>
                </a:solidFill>
              </a:rPr>
              <a:t>like </a:t>
            </a:r>
            <a:r>
              <a:rPr lang="en-US" sz="2800" dirty="0"/>
              <a:t>Pods, Deployments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2906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  <a:r>
              <a:rPr lang="en-US" sz="3000" dirty="0"/>
              <a:t>: Kubernetes Requests &amp; Limits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Deployment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4994A-3606-E2C8-B748-9C129A99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3" y="2347860"/>
            <a:ext cx="6591300" cy="1968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Load Balancer Service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4555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212A701-6D5D-2605-08DC-EC81CEDC116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C1F342-EE79-5782-B186-37013C8C7D17}"/>
              </a:ext>
            </a:extLst>
          </p:cNvPr>
          <p:cNvSpPr txBox="1"/>
          <p:nvPr/>
        </p:nvSpPr>
        <p:spPr>
          <a:xfrm>
            <a:off x="5439369" y="504731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65B20C-8CB8-2117-F99B-190038DB160B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 Not Enabled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0742E9-6C05-12C0-2324-48270CD7C4A3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2CED5FA-FD2F-C04B-A9B8-2491DE9C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3AA5A7-1C55-79B5-3201-E36F5AF6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570ABB1-90D2-7FB8-0937-CA84B0A5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DB04888-7BFE-7838-15D3-AF923B2DBE59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A1D26C6-68DF-97F6-212A-393CABBD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2043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212A701-6D5D-2605-08DC-EC81CEDC116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C1F342-EE79-5782-B186-37013C8C7D17}"/>
              </a:ext>
            </a:extLst>
          </p:cNvPr>
          <p:cNvSpPr txBox="1"/>
          <p:nvPr/>
        </p:nvSpPr>
        <p:spPr>
          <a:xfrm>
            <a:off x="6026642" y="504877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65B20C-8CB8-2117-F99B-190038DB160B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C0659B-5E43-4EDD-5D92-0F723DB4F760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DFD2F2-69F0-C18C-56A7-38FAC778E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6F160E-C4FB-6260-1B5F-4D28429D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367694-1191-4094-A12A-BDEF008A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C49CEA-35AB-2806-EF03-3E14A47AE4D7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330FB3-A540-1FBD-1A28-AEA9EBBC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94B1089-323B-73B6-AA05-79A1B9ADAAF7}"/>
              </a:ext>
            </a:extLst>
          </p:cNvPr>
          <p:cNvSpPr/>
          <p:nvPr/>
        </p:nvSpPr>
        <p:spPr>
          <a:xfrm>
            <a:off x="5235997" y="6070935"/>
            <a:ext cx="4463143" cy="9689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works on </a:t>
            </a:r>
            <a:r>
              <a:rPr lang="en-US" dirty="0">
                <a:solidFill>
                  <a:srgbClr val="FFFF00"/>
                </a:solidFill>
              </a:rPr>
              <a:t>per node pool </a:t>
            </a:r>
            <a:r>
              <a:rPr lang="en-US" dirty="0"/>
              <a:t>basis</a:t>
            </a:r>
          </a:p>
        </p:txBody>
      </p:sp>
    </p:spTree>
    <p:extLst>
      <p:ext uri="{BB962C8B-B14F-4D97-AF65-F5344CB8AC3E}">
        <p14:creationId xmlns:p14="http://schemas.microsoft.com/office/powerpoint/2010/main" val="130282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43730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086864" y="242751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83511" y="532594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83511" y="5779512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70979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70979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76683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76683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CDB5F88-0031-8E44-E718-8836A72B265A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44143" y="4760258"/>
            <a:ext cx="5737618" cy="715256"/>
          </a:xfrm>
          <a:prstGeom prst="bentConnector3">
            <a:avLst>
              <a:gd name="adj1" fmla="val 89653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EFD0E5-6AF3-C106-B71B-241DDF8247D4}"/>
              </a:ext>
            </a:extLst>
          </p:cNvPr>
          <p:cNvSpPr txBox="1"/>
          <p:nvPr/>
        </p:nvSpPr>
        <p:spPr>
          <a:xfrm>
            <a:off x="6222360" y="5048772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5EEC5-1802-DF0F-AF69-0A387DC57409}"/>
              </a:ext>
            </a:extLst>
          </p:cNvPr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DF362D-B562-40E7-C8DF-B2EA9D48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4EBF3C-6E40-12E6-11F6-1A4D1E8A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98D2A9-C92B-4163-D943-8CF6C76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BBA57B-8392-AC60-E07C-26B462E82E72}"/>
              </a:ext>
            </a:extLst>
          </p:cNvPr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FA274D-C045-910D-A921-838B6D70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0FA0AE-C990-7F9B-C5C8-876CD3155EE2}"/>
              </a:ext>
            </a:extLst>
          </p:cNvPr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0190944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55922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106016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585280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66787" y="533118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66787" y="578475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54255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54255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59959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59959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868699" y="5341830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868699" y="5795399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21DA95-F212-1B85-CBB3-B3545E7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D6E8694-53B7-312F-62A6-F6D3716077B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117771" y="4760258"/>
            <a:ext cx="4463990" cy="715256"/>
          </a:xfrm>
          <a:prstGeom prst="bentConnector3">
            <a:avLst>
              <a:gd name="adj1" fmla="val 8511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7026E8-6AF2-AE4C-ADA5-AFA27F3FC1CC}"/>
              </a:ext>
            </a:extLst>
          </p:cNvPr>
          <p:cNvSpPr txBox="1"/>
          <p:nvPr/>
        </p:nvSpPr>
        <p:spPr>
          <a:xfrm>
            <a:off x="7035209" y="5088599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5AA80D-862A-B707-6503-C9262AF7C2D4}"/>
              </a:ext>
            </a:extLst>
          </p:cNvPr>
          <p:cNvSpPr/>
          <p:nvPr/>
        </p:nvSpPr>
        <p:spPr>
          <a:xfrm>
            <a:off x="7193826" y="3820264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3232E67-1BDB-9A34-EFB9-660C411F90C6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452D9BC-86CB-E2F5-7EDA-64B481DFDDEF}"/>
              </a:ext>
            </a:extLst>
          </p:cNvPr>
          <p:cNvSpPr/>
          <p:nvPr/>
        </p:nvSpPr>
        <p:spPr>
          <a:xfrm>
            <a:off x="6775553" y="2424159"/>
            <a:ext cx="2632412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C803F26-92DE-8331-6AF1-BAF8AEB8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56" y="24892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0EBA60-DE42-A1BB-F4CC-377DDB37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08" y="24823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447F833-5D55-08BF-8026-30D89413BB24}"/>
              </a:ext>
            </a:extLst>
          </p:cNvPr>
          <p:cNvSpPr txBox="1"/>
          <p:nvPr/>
        </p:nvSpPr>
        <p:spPr>
          <a:xfrm>
            <a:off x="6765446" y="3139049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</a:p>
        </p:txBody>
      </p:sp>
    </p:spTree>
    <p:extLst>
      <p:ext uri="{BB962C8B-B14F-4D97-AF65-F5344CB8AC3E}">
        <p14:creationId xmlns:p14="http://schemas.microsoft.com/office/powerpoint/2010/main" val="15063891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33013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8370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21DA95-F212-1B85-CBB3-B3545E7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oogle Shape;681;p35">
            <a:extLst>
              <a:ext uri="{FF2B5EF4-FFF2-40B4-BE49-F238E27FC236}">
                <a16:creationId xmlns:a16="http://schemas.microsoft.com/office/drawing/2014/main" id="{1F92969C-7B7D-1D55-FC8F-84FC83A3AB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14362E-AF70-30AD-4C02-CDEBE36DB9CB}"/>
              </a:ext>
            </a:extLst>
          </p:cNvPr>
          <p:cNvSpPr/>
          <p:nvPr/>
        </p:nvSpPr>
        <p:spPr>
          <a:xfrm>
            <a:off x="5962260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BCD06-888E-CEF9-35D5-89A6B975D3F9}"/>
              </a:ext>
            </a:extLst>
          </p:cNvPr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E708028-43B3-21A4-EB96-14B57752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C01C96-BF15-5B43-7C2D-1C7BD364CEFF}"/>
              </a:ext>
            </a:extLst>
          </p:cNvPr>
          <p:cNvSpPr/>
          <p:nvPr/>
        </p:nvSpPr>
        <p:spPr>
          <a:xfrm>
            <a:off x="6106044" y="5340776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E5D0D59-B81A-AC4E-13F2-E358DF146375}"/>
              </a:ext>
            </a:extLst>
          </p:cNvPr>
          <p:cNvSpPr/>
          <p:nvPr/>
        </p:nvSpPr>
        <p:spPr>
          <a:xfrm>
            <a:off x="6106044" y="579434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1F231F3-284D-5313-42FB-B738088F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797835" y="3848708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125DE08-929C-6C24-5F0C-4E229234DF35}"/>
              </a:ext>
            </a:extLst>
          </p:cNvPr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FD416E7-4119-AA59-8690-4DFB3E7F0F72}"/>
              </a:ext>
            </a:extLst>
          </p:cNvPr>
          <p:cNvSpPr/>
          <p:nvPr/>
        </p:nvSpPr>
        <p:spPr>
          <a:xfrm>
            <a:off x="7995229" y="2334991"/>
            <a:ext cx="1621235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5685DF-7634-FF2E-5628-107FE1417DA1}"/>
              </a:ext>
            </a:extLst>
          </p:cNvPr>
          <p:cNvSpPr txBox="1"/>
          <p:nvPr/>
        </p:nvSpPr>
        <p:spPr>
          <a:xfrm>
            <a:off x="8264202" y="2400047"/>
            <a:ext cx="1093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Pods in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Pending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State = 0</a:t>
            </a:r>
          </a:p>
        </p:txBody>
      </p:sp>
    </p:spTree>
    <p:extLst>
      <p:ext uri="{BB962C8B-B14F-4D97-AF65-F5344CB8AC3E}">
        <p14:creationId xmlns:p14="http://schemas.microsoft.com/office/powerpoint/2010/main" val="252015013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294898" y="53264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294898" y="57800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82366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82366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688070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688070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896810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896810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9" name="Google Shape;681;p35">
            <a:extLst>
              <a:ext uri="{FF2B5EF4-FFF2-40B4-BE49-F238E27FC236}">
                <a16:creationId xmlns:a16="http://schemas.microsoft.com/office/drawing/2014/main" id="{1F92969C-7B7D-1D55-FC8F-84FC83A3AB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14362E-AF70-30AD-4C02-CDEBE36DB9CB}"/>
              </a:ext>
            </a:extLst>
          </p:cNvPr>
          <p:cNvSpPr/>
          <p:nvPr/>
        </p:nvSpPr>
        <p:spPr>
          <a:xfrm>
            <a:off x="5962260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BCD06-888E-CEF9-35D5-89A6B975D3F9}"/>
              </a:ext>
            </a:extLst>
          </p:cNvPr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C01C96-BF15-5B43-7C2D-1C7BD364CEFF}"/>
              </a:ext>
            </a:extLst>
          </p:cNvPr>
          <p:cNvSpPr/>
          <p:nvPr/>
        </p:nvSpPr>
        <p:spPr>
          <a:xfrm>
            <a:off x="6093003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E5D0D59-B81A-AC4E-13F2-E358DF146375}"/>
              </a:ext>
            </a:extLst>
          </p:cNvPr>
          <p:cNvSpPr/>
          <p:nvPr/>
        </p:nvSpPr>
        <p:spPr>
          <a:xfrm>
            <a:off x="6093003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851171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544BBDA-FC51-24FF-5F5B-02931FC59938}"/>
              </a:ext>
            </a:extLst>
          </p:cNvPr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561DA32-216E-4B5C-B030-B510637DA83C}"/>
              </a:ext>
            </a:extLst>
          </p:cNvPr>
          <p:cNvSpPr/>
          <p:nvPr/>
        </p:nvSpPr>
        <p:spPr>
          <a:xfrm>
            <a:off x="3169253" y="611048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E033C9-31A8-6B85-4E3E-C74F8D9EED7E}"/>
              </a:ext>
            </a:extLst>
          </p:cNvPr>
          <p:cNvCxnSpPr>
            <a:cxnSpLocks/>
            <a:stCxn id="61" idx="2"/>
            <a:endCxn id="40" idx="0"/>
          </p:cNvCxnSpPr>
          <p:nvPr/>
        </p:nvCxnSpPr>
        <p:spPr>
          <a:xfrm flipH="1">
            <a:off x="6496332" y="1035591"/>
            <a:ext cx="20624" cy="17129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6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WindowsOS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28F4A-958C-CC1F-E84B-507C88250E3D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Demo-04</a:t>
            </a:r>
          </a:p>
        </p:txBody>
      </p:sp>
    </p:spTree>
    <p:extLst>
      <p:ext uri="{BB962C8B-B14F-4D97-AF65-F5344CB8AC3E}">
        <p14:creationId xmlns:p14="http://schemas.microsoft.com/office/powerpoint/2010/main" val="242428235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23A6E-17F2-79E4-F9B1-FFB0BF3E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204655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>
            <a:extLst>
              <a:ext uri="{FF2B5EF4-FFF2-40B4-BE49-F238E27FC236}">
                <a16:creationId xmlns:a16="http://schemas.microsoft.com/office/drawing/2014/main" id="{8DAE91C0-BDBA-AAC2-3056-CA82ECFB84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FB6C80-3403-76CE-4CA9-0B52CBC96C19}"/>
              </a:ext>
            </a:extLst>
          </p:cNvPr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B546-E264-220A-D3BA-D40F8AB0BDF4}"/>
              </a:ext>
            </a:extLst>
          </p:cNvPr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DC9297-821E-7E1C-EE6D-926F36E9321A}"/>
              </a:ext>
            </a:extLst>
          </p:cNvPr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F7871D-4F7D-02A2-6005-EC9E53CEA4F9}"/>
              </a:ext>
            </a:extLst>
          </p:cNvPr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73DFFBA-31AD-DC6C-266D-2B35E5A82DE7}"/>
              </a:ext>
            </a:extLst>
          </p:cNvPr>
          <p:cNvSpPr/>
          <p:nvPr/>
        </p:nvSpPr>
        <p:spPr>
          <a:xfrm>
            <a:off x="3440241" y="644290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699B195-50C9-F1D8-35A7-E089E9D50A5B}"/>
              </a:ext>
            </a:extLst>
          </p:cNvPr>
          <p:cNvCxnSpPr>
            <a:stCxn id="26" idx="2"/>
            <a:endCxn id="12" idx="0"/>
          </p:cNvCxnSpPr>
          <p:nvPr/>
        </p:nvCxnSpPr>
        <p:spPr>
          <a:xfrm rot="5400000">
            <a:off x="5204164" y="1164809"/>
            <a:ext cx="1679756" cy="1487805"/>
          </a:xfrm>
          <a:prstGeom prst="bentConnector3">
            <a:avLst>
              <a:gd name="adj1" fmla="val 2407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341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30319" y="1886114"/>
            <a:ext cx="4448652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</a:p>
          <a:p>
            <a:r>
              <a:rPr lang="en-US" sz="3000" dirty="0"/>
              <a:t>Cluster </a:t>
            </a:r>
          </a:p>
          <a:p>
            <a:r>
              <a:rPr lang="en-US" sz="3000" dirty="0"/>
              <a:t>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8E54DC-F062-3DC3-8937-BD013378291C}"/>
              </a:ext>
            </a:extLst>
          </p:cNvPr>
          <p:cNvSpPr/>
          <p:nvPr/>
        </p:nvSpPr>
        <p:spPr>
          <a:xfrm>
            <a:off x="1011756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>
            <a:extLst>
              <a:ext uri="{FF2B5EF4-FFF2-40B4-BE49-F238E27FC236}">
                <a16:creationId xmlns:a16="http://schemas.microsoft.com/office/drawing/2014/main" id="{18DA0B36-390B-507D-23DC-DE6EC2D2E4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807E92-10A0-BAA3-047A-3357E332A79E}"/>
              </a:ext>
            </a:extLst>
          </p:cNvPr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19DC5A-B908-7610-47EC-8C78CA5D3880}"/>
              </a:ext>
            </a:extLst>
          </p:cNvPr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>
            <a:extLst>
              <a:ext uri="{FF2B5EF4-FFF2-40B4-BE49-F238E27FC236}">
                <a16:creationId xmlns:a16="http://schemas.microsoft.com/office/drawing/2014/main" id="{E80AC219-D4E4-F1E2-BF54-CD20FACB3F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>
            <a:extLst>
              <a:ext uri="{FF2B5EF4-FFF2-40B4-BE49-F238E27FC236}">
                <a16:creationId xmlns:a16="http://schemas.microsoft.com/office/drawing/2014/main" id="{AB3A474A-D313-3B54-5FD6-8D362092B6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>
            <a:extLst>
              <a:ext uri="{FF2B5EF4-FFF2-40B4-BE49-F238E27FC236}">
                <a16:creationId xmlns:a16="http://schemas.microsoft.com/office/drawing/2014/main" id="{708B2E34-28BA-FF9C-122A-79404A4FBF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>
            <a:extLst>
              <a:ext uri="{FF2B5EF4-FFF2-40B4-BE49-F238E27FC236}">
                <a16:creationId xmlns:a16="http://schemas.microsoft.com/office/drawing/2014/main" id="{E06F4C94-1955-6056-68C4-C392DFF7AA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8D552C-DB89-A141-CE08-5877F4FA75AE}"/>
              </a:ext>
            </a:extLst>
          </p:cNvPr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07770-F7DA-0A8C-92A3-3889D0798D9D}"/>
              </a:ext>
            </a:extLst>
          </p:cNvPr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5C61A-29AB-1ED4-BF3C-463B7DBD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D1964-C248-2552-BAEB-B43F582E5114}"/>
              </a:ext>
            </a:extLst>
          </p:cNvPr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931E1-D514-1242-E531-2EC5D8B7BD01}"/>
              </a:ext>
            </a:extLst>
          </p:cNvPr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550AE7-2CED-3ABB-38D7-9570A3F2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>
            <a:extLst>
              <a:ext uri="{FF2B5EF4-FFF2-40B4-BE49-F238E27FC236}">
                <a16:creationId xmlns:a16="http://schemas.microsoft.com/office/drawing/2014/main" id="{11B8708F-99CE-3692-B40A-AA5AD4CDC6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6A4308-2194-B30F-E916-FB72EA058F15}"/>
              </a:ext>
            </a:extLst>
          </p:cNvPr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E1DA3-62E0-9DA8-37BA-F63BFBA080EC}"/>
              </a:ext>
            </a:extLst>
          </p:cNvPr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CE91B-52B9-D78C-5DB8-4E60F641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92CCC4-6BC8-2430-E8C2-DA5D2CDCCA45}"/>
              </a:ext>
            </a:extLst>
          </p:cNvPr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9E07BB-F8C3-F7C7-0667-D5CDFB6EA67A}"/>
              </a:ext>
            </a:extLst>
          </p:cNvPr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957EE4-E355-D654-C33D-3CAAD9D3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>
            <a:extLst>
              <a:ext uri="{FF2B5EF4-FFF2-40B4-BE49-F238E27FC236}">
                <a16:creationId xmlns:a16="http://schemas.microsoft.com/office/drawing/2014/main" id="{F12B8548-1A87-B4DA-764E-7BCA491131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003DBC7-EF22-60FE-9C9C-41230310CBEB}"/>
              </a:ext>
            </a:extLst>
          </p:cNvPr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5B682-2221-6FAE-EC00-D984D69C97EF}"/>
              </a:ext>
            </a:extLst>
          </p:cNvPr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A89E64-9250-290B-1A88-814C73AB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8CFB2CC-717E-2A52-7506-954C75DBDF2B}"/>
              </a:ext>
            </a:extLst>
          </p:cNvPr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BFAB6A3-EC89-0795-2FEC-8F2BC40130FB}"/>
              </a:ext>
            </a:extLst>
          </p:cNvPr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F555343-5A90-D229-04F1-4B8F4B4F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C3718F1-68E3-C65C-DB2F-965B9D0CDB95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844145" y="4760258"/>
            <a:ext cx="5737623" cy="715256"/>
          </a:xfrm>
          <a:prstGeom prst="bentConnector3">
            <a:avLst>
              <a:gd name="adj1" fmla="val 88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6B257C-11A4-F47B-FAC7-9BA3B9B0CECC}"/>
              </a:ext>
            </a:extLst>
          </p:cNvPr>
          <p:cNvSpPr txBox="1"/>
          <p:nvPr/>
        </p:nvSpPr>
        <p:spPr>
          <a:xfrm>
            <a:off x="6184011" y="5026375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845236-5678-0940-AE7B-9BD812C83380}"/>
              </a:ext>
            </a:extLst>
          </p:cNvPr>
          <p:cNvSpPr/>
          <p:nvPr/>
        </p:nvSpPr>
        <p:spPr>
          <a:xfrm>
            <a:off x="6200767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C143A3-05A5-C9DA-0F5B-92B655DFF044}"/>
              </a:ext>
            </a:extLst>
          </p:cNvPr>
          <p:cNvSpPr/>
          <p:nvPr/>
        </p:nvSpPr>
        <p:spPr>
          <a:xfrm>
            <a:off x="1164155" y="6484626"/>
            <a:ext cx="3461315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</a:p>
        </p:txBody>
      </p:sp>
    </p:spTree>
    <p:extLst>
      <p:ext uri="{BB962C8B-B14F-4D97-AF65-F5344CB8AC3E}">
        <p14:creationId xmlns:p14="http://schemas.microsoft.com/office/powerpoint/2010/main" val="364780515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8636A8-529A-A2F9-FE80-BE18CF8D6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3C70-6AC1-D89E-B0F5-5F795322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Cluster Autoscaler is primarily for GKE </a:t>
            </a:r>
            <a:r>
              <a:rPr lang="en-US" sz="4000" dirty="0">
                <a:solidFill>
                  <a:srgbClr val="0070C0"/>
                </a:solidFill>
              </a:rPr>
              <a:t>Standard</a:t>
            </a:r>
            <a:r>
              <a:rPr lang="en-US" sz="4000" dirty="0"/>
              <a:t> Clusters only. </a:t>
            </a:r>
          </a:p>
          <a:p>
            <a:r>
              <a:rPr lang="en-US" sz="4000" dirty="0"/>
              <a:t>In GKE Autopilot Clusters, we don’t need to worry about </a:t>
            </a:r>
            <a:r>
              <a:rPr lang="en-US" sz="4000" dirty="0">
                <a:solidFill>
                  <a:srgbClr val="0070C0"/>
                </a:solidFill>
              </a:rPr>
              <a:t>provisioning nodes or managing node pools </a:t>
            </a:r>
            <a:r>
              <a:rPr lang="en-US" sz="4000" dirty="0"/>
              <a:t>because node pools are automatically provisioned through </a:t>
            </a:r>
            <a:r>
              <a:rPr lang="en-US" sz="4000" dirty="0">
                <a:solidFill>
                  <a:srgbClr val="0070C0"/>
                </a:solidFill>
              </a:rPr>
              <a:t>node auto-provisioning </a:t>
            </a:r>
            <a:r>
              <a:rPr lang="en-US" sz="4000" dirty="0"/>
              <a:t>feature</a:t>
            </a:r>
          </a:p>
          <a:p>
            <a:r>
              <a:rPr lang="en-US" sz="4000" dirty="0"/>
              <a:t>It is very well recommended to define the </a:t>
            </a:r>
            <a:r>
              <a:rPr lang="en-US" sz="4000" dirty="0">
                <a:solidFill>
                  <a:srgbClr val="0070C0"/>
                </a:solidFill>
              </a:rPr>
              <a:t>Kubernetes Requests and Limits</a:t>
            </a:r>
            <a:r>
              <a:rPr lang="en-US" sz="4000" dirty="0"/>
              <a:t> for your Cluster Autoscaler to work effectively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2EE2A4-60E6-CEA1-850E-A624ACEB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Cluster Autoscaler</a:t>
            </a:r>
          </a:p>
        </p:txBody>
      </p:sp>
    </p:spTree>
    <p:extLst>
      <p:ext uri="{BB962C8B-B14F-4D97-AF65-F5344CB8AC3E}">
        <p14:creationId xmlns:p14="http://schemas.microsoft.com/office/powerpoint/2010/main" val="16661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Namespaces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0601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804CA-16A4-7558-B4AF-997BA30711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31660-6AAD-CFEE-2241-955B6410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What is a Namespace ?</a:t>
            </a:r>
          </a:p>
          <a:p>
            <a:pPr lvl="1"/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b="1" dirty="0">
                <a:solidFill>
                  <a:srgbClr val="C00000"/>
                </a:solidFill>
              </a:rPr>
              <a:t>Why do we need to use Namespaces ?</a:t>
            </a:r>
          </a:p>
          <a:p>
            <a:pPr lvl="1"/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pPr lvl="1"/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b="1" dirty="0">
                <a:solidFill>
                  <a:srgbClr val="C00000"/>
                </a:solidFill>
              </a:rPr>
              <a:t>Benefits of using Namespaces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Kubernetes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using Kubernetes 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E5692F-7730-C156-8070-3B67D03E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</a:p>
        </p:txBody>
      </p:sp>
    </p:spTree>
    <p:extLst>
      <p:ext uri="{BB962C8B-B14F-4D97-AF65-F5344CB8AC3E}">
        <p14:creationId xmlns:p14="http://schemas.microsoft.com/office/powerpoint/2010/main" val="36319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74613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Contains all the Kubernetes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Components.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Its good idea to not touch this Namespace.</a:t>
            </a: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308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-system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E85CB46A-D702-1121-E268-5EF17E568AEE}"/>
              </a:ext>
            </a:extLst>
          </p:cNvPr>
          <p:cNvSpPr/>
          <p:nvPr/>
        </p:nvSpPr>
        <p:spPr>
          <a:xfrm>
            <a:off x="441350" y="4780495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Holds </a:t>
            </a:r>
            <a:r>
              <a:rPr lang="en-US" dirty="0">
                <a:solidFill>
                  <a:srgbClr val="0070C0"/>
                </a:solidFill>
              </a:rPr>
              <a:t>Lease objects </a:t>
            </a:r>
            <a:r>
              <a:rPr lang="en-US" dirty="0"/>
              <a:t>associated with each node. 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Node leases allow the </a:t>
            </a:r>
            <a:r>
              <a:rPr lang="en-IN" dirty="0" err="1"/>
              <a:t>kubelet</a:t>
            </a:r>
            <a:r>
              <a:rPr lang="en-IN" dirty="0"/>
              <a:t> to </a:t>
            </a:r>
            <a:r>
              <a:rPr lang="en-IN" dirty="0">
                <a:solidFill>
                  <a:srgbClr val="0070C0"/>
                </a:solidFill>
              </a:rPr>
              <a:t>send heartbeats </a:t>
            </a:r>
            <a:r>
              <a:rPr lang="en-IN" dirty="0"/>
              <a:t>so that the control plane can detect node failure.</a:t>
            </a:r>
          </a:p>
        </p:txBody>
      </p:sp>
      <p:pic>
        <p:nvPicPr>
          <p:cNvPr id="31" name="Google Shape;389;p27">
            <a:extLst>
              <a:ext uri="{FF2B5EF4-FFF2-40B4-BE49-F238E27FC236}">
                <a16:creationId xmlns:a16="http://schemas.microsoft.com/office/drawing/2014/main" id="{F65FFB38-6491-7066-229A-91A674933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9" y="4351913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5951F0-56C6-2BB2-3F8E-E9F51D00C04E}"/>
              </a:ext>
            </a:extLst>
          </p:cNvPr>
          <p:cNvSpPr txBox="1"/>
          <p:nvPr/>
        </p:nvSpPr>
        <p:spPr>
          <a:xfrm>
            <a:off x="1554263" y="4759427"/>
            <a:ext cx="356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-node-lease Namespace</a:t>
            </a:r>
          </a:p>
        </p:txBody>
      </p:sp>
      <p:sp>
        <p:nvSpPr>
          <p:cNvPr id="41" name="Google Shape;372;p27">
            <a:extLst>
              <a:ext uri="{FF2B5EF4-FFF2-40B4-BE49-F238E27FC236}">
                <a16:creationId xmlns:a16="http://schemas.microsoft.com/office/drawing/2014/main" id="{7F907B47-229D-10F9-2F83-4802846CB7C0}"/>
              </a:ext>
            </a:extLst>
          </p:cNvPr>
          <p:cNvSpPr/>
          <p:nvPr/>
        </p:nvSpPr>
        <p:spPr>
          <a:xfrm>
            <a:off x="7607542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</a:rPr>
              <a:t>R</a:t>
            </a:r>
            <a:r>
              <a:rPr lang="en-IN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eadable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by all clients (including those not authenticated).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Mostly </a:t>
            </a:r>
            <a:r>
              <a:rPr lang="en-US" sz="2000" dirty="0">
                <a:solidFill>
                  <a:srgbClr val="0070C0"/>
                </a:solidFill>
              </a:rPr>
              <a:t>reserved for cluster usage</a:t>
            </a:r>
            <a:r>
              <a:rPr lang="en-US" sz="2000" dirty="0"/>
              <a:t>, in case that some resources should be visible and readable publicly throughout the whole cluster</a:t>
            </a:r>
          </a:p>
        </p:txBody>
      </p:sp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6D7DC940-48CD-BE68-E058-2497964C5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371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FDA011-F326-4331-62EA-793C1756FCE8}"/>
              </a:ext>
            </a:extLst>
          </p:cNvPr>
          <p:cNvSpPr txBox="1"/>
          <p:nvPr/>
        </p:nvSpPr>
        <p:spPr>
          <a:xfrm>
            <a:off x="8720455" y="1865446"/>
            <a:ext cx="2980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-public Namespace</a:t>
            </a:r>
          </a:p>
        </p:txBody>
      </p:sp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11E51E72-1892-99AB-06EF-7C57BA6C986F}"/>
              </a:ext>
            </a:extLst>
          </p:cNvPr>
          <p:cNvSpPr/>
          <p:nvPr/>
        </p:nvSpPr>
        <p:spPr>
          <a:xfrm>
            <a:off x="7643039" y="4789187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Any Kubernetes object (Pod, Service, Deployment) </a:t>
            </a:r>
            <a:r>
              <a:rPr lang="en-US" sz="2000" dirty="0">
                <a:solidFill>
                  <a:srgbClr val="0070C0"/>
                </a:solidFill>
              </a:rPr>
              <a:t>by default </a:t>
            </a:r>
            <a:r>
              <a:rPr lang="en-US" sz="2000" dirty="0"/>
              <a:t>creates in this namespace.</a:t>
            </a:r>
          </a:p>
          <a:p>
            <a:pPr marL="457200" indent="-457200">
              <a:buFontTx/>
              <a:buAutoNum type="arabicPeriod"/>
            </a:pPr>
            <a:r>
              <a:rPr lang="en-IN" sz="2000" dirty="0"/>
              <a:t>Kubernetes includes this namespace so that </a:t>
            </a:r>
            <a:r>
              <a:rPr lang="en-IN" sz="2000" dirty="0">
                <a:solidFill>
                  <a:srgbClr val="0070C0"/>
                </a:solidFill>
              </a:rPr>
              <a:t>you can start using </a:t>
            </a:r>
            <a:r>
              <a:rPr lang="en-IN" sz="2000" dirty="0"/>
              <a:t>your new cluster without first creating a namespace.</a:t>
            </a:r>
            <a:endParaRPr sz="2000" dirty="0"/>
          </a:p>
        </p:txBody>
      </p:sp>
      <p:pic>
        <p:nvPicPr>
          <p:cNvPr id="54" name="Google Shape;389;p27">
            <a:extLst>
              <a:ext uri="{FF2B5EF4-FFF2-40B4-BE49-F238E27FC236}">
                <a16:creationId xmlns:a16="http://schemas.microsoft.com/office/drawing/2014/main" id="{613A042F-67C0-BB77-C128-0D8B6CE97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868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461F53-B2E6-552B-8D0E-799A3E29A26D}"/>
              </a:ext>
            </a:extLst>
          </p:cNvPr>
          <p:cNvSpPr txBox="1"/>
          <p:nvPr/>
        </p:nvSpPr>
        <p:spPr>
          <a:xfrm>
            <a:off x="8755952" y="4768119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Namespace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D61BF98-5735-5583-6218-08AEDDA1E16A}"/>
              </a:ext>
            </a:extLst>
          </p:cNvPr>
          <p:cNvSpPr/>
          <p:nvPr/>
        </p:nvSpPr>
        <p:spPr>
          <a:xfrm>
            <a:off x="1624629" y="3775053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7B8618-1584-D5A8-A578-404B1A178E29}"/>
              </a:ext>
            </a:extLst>
          </p:cNvPr>
          <p:cNvSpPr/>
          <p:nvPr/>
        </p:nvSpPr>
        <p:spPr>
          <a:xfrm>
            <a:off x="8882518" y="3795770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31A4D5C-5E83-47A2-3A87-33A18EF1BCFA}"/>
              </a:ext>
            </a:extLst>
          </p:cNvPr>
          <p:cNvSpPr/>
          <p:nvPr/>
        </p:nvSpPr>
        <p:spPr>
          <a:xfrm>
            <a:off x="1483858" y="6686229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A2E8688-601E-3791-CC47-D8698277C6A0}"/>
              </a:ext>
            </a:extLst>
          </p:cNvPr>
          <p:cNvSpPr/>
          <p:nvPr/>
        </p:nvSpPr>
        <p:spPr>
          <a:xfrm>
            <a:off x="9215399" y="6664554"/>
            <a:ext cx="3701143" cy="3701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Application Workloads</a:t>
            </a:r>
          </a:p>
        </p:txBody>
      </p:sp>
    </p:spTree>
    <p:extLst>
      <p:ext uri="{BB962C8B-B14F-4D97-AF65-F5344CB8AC3E}">
        <p14:creationId xmlns:p14="http://schemas.microsoft.com/office/powerpoint/2010/main" val="3681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0" grpId="0" animBg="1"/>
      <p:bldP spid="35" grpId="0"/>
      <p:bldP spid="41" grpId="0" animBg="1"/>
      <p:bldP spid="47" grpId="0"/>
      <p:bldP spid="53" grpId="0" animBg="1"/>
      <p:bldP spid="58" grpId="0"/>
      <p:bldP spid="64" grpId="0" animBg="1"/>
      <p:bldP spid="65" grpId="0" animBg="1"/>
      <p:bldP spid="66" grpId="0" animBg="1"/>
      <p:bldP spid="67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600199" y="1106484"/>
            <a:ext cx="11118495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1911530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02748" y="59316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58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445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616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639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024442" y="1865446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Dev Namespace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1947027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8867366" y="114309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3602470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4509413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5655665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1574" y="599177"/>
            <a:ext cx="1180539" cy="108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9;p27">
            <a:extLst>
              <a:ext uri="{FF2B5EF4-FFF2-40B4-BE49-F238E27FC236}">
                <a16:creationId xmlns:a16="http://schemas.microsoft.com/office/drawing/2014/main" id="{3A762C4B-C3C5-6E22-E829-E9B3A65DDAC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562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E85CB46A-D702-1121-E268-5EF17E568AEE}"/>
              </a:ext>
            </a:extLst>
          </p:cNvPr>
          <p:cNvSpPr/>
          <p:nvPr/>
        </p:nvSpPr>
        <p:spPr>
          <a:xfrm>
            <a:off x="1860134" y="478197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89;p27">
            <a:extLst>
              <a:ext uri="{FF2B5EF4-FFF2-40B4-BE49-F238E27FC236}">
                <a16:creationId xmlns:a16="http://schemas.microsoft.com/office/drawing/2014/main" id="{F65FFB38-6491-7066-229A-91A674933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962" y="435339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3;p27">
            <a:extLst>
              <a:ext uri="{FF2B5EF4-FFF2-40B4-BE49-F238E27FC236}">
                <a16:creationId xmlns:a16="http://schemas.microsoft.com/office/drawing/2014/main" id="{FA495CD7-31B8-B48B-1921-C2EFC5F64D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049" y="548681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1;p27">
            <a:extLst>
              <a:ext uri="{FF2B5EF4-FFF2-40B4-BE49-F238E27FC236}">
                <a16:creationId xmlns:a16="http://schemas.microsoft.com/office/drawing/2014/main" id="{4FD1B0C6-3DEA-904B-1C40-82402AB84E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220" y="548681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77;p27">
            <a:extLst>
              <a:ext uri="{FF2B5EF4-FFF2-40B4-BE49-F238E27FC236}">
                <a16:creationId xmlns:a16="http://schemas.microsoft.com/office/drawing/2014/main" id="{344116D6-146E-2967-089A-24EF75B1A86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243" y="542775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5951F0-56C6-2BB2-3F8E-E9F51D00C04E}"/>
              </a:ext>
            </a:extLst>
          </p:cNvPr>
          <p:cNvSpPr txBox="1"/>
          <p:nvPr/>
        </p:nvSpPr>
        <p:spPr>
          <a:xfrm>
            <a:off x="2973046" y="476090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QA Namespace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20353-B4A8-49CA-5F14-574E0A2CF2BF}"/>
              </a:ext>
            </a:extLst>
          </p:cNvPr>
          <p:cNvSpPr txBox="1"/>
          <p:nvPr/>
        </p:nvSpPr>
        <p:spPr>
          <a:xfrm>
            <a:off x="1895631" y="637216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C7AE16-9C40-6CA2-E994-0FD5B7C97CC9}"/>
              </a:ext>
            </a:extLst>
          </p:cNvPr>
          <p:cNvSpPr txBox="1"/>
          <p:nvPr/>
        </p:nvSpPr>
        <p:spPr>
          <a:xfrm>
            <a:off x="3551074" y="641350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FF67C8-90CE-7EF0-739E-72DECBBAB5E8}"/>
              </a:ext>
            </a:extLst>
          </p:cNvPr>
          <p:cNvSpPr txBox="1"/>
          <p:nvPr/>
        </p:nvSpPr>
        <p:spPr>
          <a:xfrm>
            <a:off x="4458017" y="641350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0A7F4-FB1A-51DF-33EC-ADC84AFD504D}"/>
              </a:ext>
            </a:extLst>
          </p:cNvPr>
          <p:cNvSpPr txBox="1"/>
          <p:nvPr/>
        </p:nvSpPr>
        <p:spPr>
          <a:xfrm>
            <a:off x="5604269" y="641350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40" name="Google Shape;379;p27">
            <a:extLst>
              <a:ext uri="{FF2B5EF4-FFF2-40B4-BE49-F238E27FC236}">
                <a16:creationId xmlns:a16="http://schemas.microsoft.com/office/drawing/2014/main" id="{CECB6B62-6D99-F592-6469-F3E1A5BF018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8166" y="551604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72;p27">
            <a:extLst>
              <a:ext uri="{FF2B5EF4-FFF2-40B4-BE49-F238E27FC236}">
                <a16:creationId xmlns:a16="http://schemas.microsoft.com/office/drawing/2014/main" id="{7F907B47-229D-10F9-2F83-4802846CB7C0}"/>
              </a:ext>
            </a:extLst>
          </p:cNvPr>
          <p:cNvSpPr/>
          <p:nvPr/>
        </p:nvSpPr>
        <p:spPr>
          <a:xfrm>
            <a:off x="7259198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6D7DC940-48CD-BE68-E058-2497964C5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26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83;p27">
            <a:extLst>
              <a:ext uri="{FF2B5EF4-FFF2-40B4-BE49-F238E27FC236}">
                <a16:creationId xmlns:a16="http://schemas.microsoft.com/office/drawing/2014/main" id="{95AF0739-76F6-0416-AE4A-F8FC891970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0113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81;p27">
            <a:extLst>
              <a:ext uri="{FF2B5EF4-FFF2-40B4-BE49-F238E27FC236}">
                <a16:creationId xmlns:a16="http://schemas.microsoft.com/office/drawing/2014/main" id="{7CAD19C6-28CA-1E55-89C6-98DCC127CC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5284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27">
            <a:extLst>
              <a:ext uri="{FF2B5EF4-FFF2-40B4-BE49-F238E27FC236}">
                <a16:creationId xmlns:a16="http://schemas.microsoft.com/office/drawing/2014/main" id="{7CCF0913-53AD-117E-1406-AE237A3AA25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0307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FDA011-F326-4331-62EA-793C1756FCE8}"/>
              </a:ext>
            </a:extLst>
          </p:cNvPr>
          <p:cNvSpPr txBox="1"/>
          <p:nvPr/>
        </p:nvSpPr>
        <p:spPr>
          <a:xfrm>
            <a:off x="8372110" y="1865446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Staging Namespace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BC85C8-88BB-FE97-D2AD-58A976844EC6}"/>
              </a:ext>
            </a:extLst>
          </p:cNvPr>
          <p:cNvSpPr txBox="1"/>
          <p:nvPr/>
        </p:nvSpPr>
        <p:spPr>
          <a:xfrm>
            <a:off x="7294695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D82114-568E-8719-16EB-1BDA71CBAC1E}"/>
              </a:ext>
            </a:extLst>
          </p:cNvPr>
          <p:cNvSpPr txBox="1"/>
          <p:nvPr/>
        </p:nvSpPr>
        <p:spPr>
          <a:xfrm>
            <a:off x="8950138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3EAA9-94E4-7563-D099-D905AB3EAA47}"/>
              </a:ext>
            </a:extLst>
          </p:cNvPr>
          <p:cNvSpPr txBox="1"/>
          <p:nvPr/>
        </p:nvSpPr>
        <p:spPr>
          <a:xfrm>
            <a:off x="9857081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F95282-4ED0-78B9-17D8-52FCE0C882B5}"/>
              </a:ext>
            </a:extLst>
          </p:cNvPr>
          <p:cNvSpPr txBox="1"/>
          <p:nvPr/>
        </p:nvSpPr>
        <p:spPr>
          <a:xfrm>
            <a:off x="11003333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52" name="Google Shape;379;p27">
            <a:extLst>
              <a:ext uri="{FF2B5EF4-FFF2-40B4-BE49-F238E27FC236}">
                <a16:creationId xmlns:a16="http://schemas.microsoft.com/office/drawing/2014/main" id="{54204ACB-CE19-F15C-8F61-DA1662D15B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7230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372;p27">
            <a:extLst>
              <a:ext uri="{FF2B5EF4-FFF2-40B4-BE49-F238E27FC236}">
                <a16:creationId xmlns:a16="http://schemas.microsoft.com/office/drawing/2014/main" id="{11E51E72-1892-99AB-06EF-7C57BA6C986F}"/>
              </a:ext>
            </a:extLst>
          </p:cNvPr>
          <p:cNvSpPr/>
          <p:nvPr/>
        </p:nvSpPr>
        <p:spPr>
          <a:xfrm>
            <a:off x="7294695" y="478918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389;p27">
            <a:extLst>
              <a:ext uri="{FF2B5EF4-FFF2-40B4-BE49-F238E27FC236}">
                <a16:creationId xmlns:a16="http://schemas.microsoft.com/office/drawing/2014/main" id="{613A042F-67C0-BB77-C128-0D8B6CE97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523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383;p27">
            <a:extLst>
              <a:ext uri="{FF2B5EF4-FFF2-40B4-BE49-F238E27FC236}">
                <a16:creationId xmlns:a16="http://schemas.microsoft.com/office/drawing/2014/main" id="{C11C2E21-FC7B-5ECC-FE67-79B99457B2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610" y="549402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81;p27">
            <a:extLst>
              <a:ext uri="{FF2B5EF4-FFF2-40B4-BE49-F238E27FC236}">
                <a16:creationId xmlns:a16="http://schemas.microsoft.com/office/drawing/2014/main" id="{89941496-14FD-A5B4-68F3-B1008E2C67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781" y="549402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77;p27">
            <a:extLst>
              <a:ext uri="{FF2B5EF4-FFF2-40B4-BE49-F238E27FC236}">
                <a16:creationId xmlns:a16="http://schemas.microsoft.com/office/drawing/2014/main" id="{9BE79B1F-33DC-19FC-8DF7-DA097E338B6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5804" y="543496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461F53-B2E6-552B-8D0E-799A3E29A26D}"/>
              </a:ext>
            </a:extLst>
          </p:cNvPr>
          <p:cNvSpPr txBox="1"/>
          <p:nvPr/>
        </p:nvSpPr>
        <p:spPr>
          <a:xfrm>
            <a:off x="8407607" y="4768119"/>
            <a:ext cx="239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Namespace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72A90E-63C8-C4BE-C73D-EFFFC8C7E2A3}"/>
              </a:ext>
            </a:extLst>
          </p:cNvPr>
          <p:cNvSpPr txBox="1"/>
          <p:nvPr/>
        </p:nvSpPr>
        <p:spPr>
          <a:xfrm>
            <a:off x="7330192" y="637937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9CA6EF-D4E4-4ED1-A673-6D11E5D288FF}"/>
              </a:ext>
            </a:extLst>
          </p:cNvPr>
          <p:cNvSpPr txBox="1"/>
          <p:nvPr/>
        </p:nvSpPr>
        <p:spPr>
          <a:xfrm>
            <a:off x="8985635" y="642071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90FB5E-588F-23EA-7F85-E6A49B73C447}"/>
              </a:ext>
            </a:extLst>
          </p:cNvPr>
          <p:cNvSpPr txBox="1"/>
          <p:nvPr/>
        </p:nvSpPr>
        <p:spPr>
          <a:xfrm>
            <a:off x="9892578" y="642071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44D4D5-1ED4-A091-176B-3F2B5AC55707}"/>
              </a:ext>
            </a:extLst>
          </p:cNvPr>
          <p:cNvSpPr txBox="1"/>
          <p:nvPr/>
        </p:nvSpPr>
        <p:spPr>
          <a:xfrm>
            <a:off x="11038830" y="642071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F7918AAB-9394-142E-1910-9A98BA35CD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42727" y="552325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ECC07F-A69D-7BCC-A4F6-61FBF702B0E5}"/>
              </a:ext>
            </a:extLst>
          </p:cNvPr>
          <p:cNvSpPr/>
          <p:nvPr/>
        </p:nvSpPr>
        <p:spPr>
          <a:xfrm>
            <a:off x="2023358" y="2532295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12E1D-A59B-4553-12DF-034D5EE0A998}"/>
              </a:ext>
            </a:extLst>
          </p:cNvPr>
          <p:cNvSpPr txBox="1"/>
          <p:nvPr/>
        </p:nvSpPr>
        <p:spPr>
          <a:xfrm>
            <a:off x="3733046" y="3767013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C1BAB8-AB0C-1EFA-B645-C23FEA4E6BA1}"/>
              </a:ext>
            </a:extLst>
          </p:cNvPr>
          <p:cNvSpPr/>
          <p:nvPr/>
        </p:nvSpPr>
        <p:spPr>
          <a:xfrm>
            <a:off x="7371026" y="2512439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5B711-A0E4-22E7-A058-2F3CC7B685F4}"/>
              </a:ext>
            </a:extLst>
          </p:cNvPr>
          <p:cNvSpPr txBox="1"/>
          <p:nvPr/>
        </p:nvSpPr>
        <p:spPr>
          <a:xfrm>
            <a:off x="9080714" y="3747157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B66266-3B72-D6F4-472C-0C3623262732}"/>
              </a:ext>
            </a:extLst>
          </p:cNvPr>
          <p:cNvSpPr/>
          <p:nvPr/>
        </p:nvSpPr>
        <p:spPr>
          <a:xfrm>
            <a:off x="7391851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FA3A6-64DD-FA55-1DF3-E893BEDFFA0D}"/>
              </a:ext>
            </a:extLst>
          </p:cNvPr>
          <p:cNvSpPr txBox="1"/>
          <p:nvPr/>
        </p:nvSpPr>
        <p:spPr>
          <a:xfrm>
            <a:off x="9101539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4BAD2C-5878-6A3C-8F48-D154EA1C3C04}"/>
              </a:ext>
            </a:extLst>
          </p:cNvPr>
          <p:cNvSpPr/>
          <p:nvPr/>
        </p:nvSpPr>
        <p:spPr>
          <a:xfrm>
            <a:off x="1925433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B56DA-81CE-C100-07BF-815924272706}"/>
              </a:ext>
            </a:extLst>
          </p:cNvPr>
          <p:cNvSpPr txBox="1"/>
          <p:nvPr/>
        </p:nvSpPr>
        <p:spPr>
          <a:xfrm>
            <a:off x="3635121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</a:p>
        </p:txBody>
      </p:sp>
    </p:spTree>
    <p:extLst>
      <p:ext uri="{BB962C8B-B14F-4D97-AF65-F5344CB8AC3E}">
        <p14:creationId xmlns:p14="http://schemas.microsoft.com/office/powerpoint/2010/main" val="29011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94" grpId="0"/>
      <p:bldP spid="98" grpId="0"/>
      <p:bldP spid="99" grpId="0"/>
      <p:bldP spid="100" grpId="0"/>
      <p:bldP spid="30" grpId="0" animBg="1"/>
      <p:bldP spid="35" grpId="0"/>
      <p:bldP spid="36" grpId="0"/>
      <p:bldP spid="37" grpId="0"/>
      <p:bldP spid="38" grpId="0"/>
      <p:bldP spid="39" grpId="0"/>
      <p:bldP spid="41" grpId="0" animBg="1"/>
      <p:bldP spid="47" grpId="0"/>
      <p:bldP spid="48" grpId="0"/>
      <p:bldP spid="49" grpId="0"/>
      <p:bldP spid="50" grpId="0"/>
      <p:bldP spid="51" grpId="0"/>
      <p:bldP spid="58" grpId="0"/>
      <p:bldP spid="59" grpId="0"/>
      <p:bldP spid="60" grpId="0"/>
      <p:bldP spid="61" grpId="0"/>
      <p:bldP spid="62" grpId="0"/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557E97-9FE9-3716-326A-41D8AD11E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0B5A10-18CF-5423-BDAF-649FE539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13E43C-82D5-963D-D9C8-5450C7A0050D}"/>
              </a:ext>
            </a:extLst>
          </p:cNvPr>
          <p:cNvSpPr/>
          <p:nvPr/>
        </p:nvSpPr>
        <p:spPr>
          <a:xfrm>
            <a:off x="1349604" y="1547527"/>
            <a:ext cx="4267200" cy="2430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Demo-1</a:t>
            </a:r>
          </a:p>
          <a:p>
            <a:pPr algn="ctr"/>
            <a:r>
              <a:rPr lang="en-US" sz="3000" dirty="0"/>
              <a:t>Namespaces </a:t>
            </a:r>
            <a:r>
              <a:rPr lang="en-US" sz="3000" dirty="0">
                <a:solidFill>
                  <a:srgbClr val="FFFF00"/>
                </a:solidFill>
              </a:rPr>
              <a:t>Imperative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A63EE1-4EA5-8909-A2E9-B72634F155E9}"/>
              </a:ext>
            </a:extLst>
          </p:cNvPr>
          <p:cNvSpPr/>
          <p:nvPr/>
        </p:nvSpPr>
        <p:spPr>
          <a:xfrm>
            <a:off x="9357360" y="1521241"/>
            <a:ext cx="4267200" cy="243027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Demo-2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Namespaces </a:t>
            </a:r>
            <a:r>
              <a:rPr lang="en-US" sz="3000" dirty="0">
                <a:solidFill>
                  <a:srgbClr val="FFFF00"/>
                </a:solidFill>
              </a:rPr>
              <a:t>Declarative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AC1AD-F5BD-79B6-9CE2-CB7EE153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966536"/>
            <a:ext cx="6585857" cy="62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6B71D4-77F9-B958-36DE-91E883AA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772" y="4542972"/>
            <a:ext cx="5130800" cy="177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70F81-F2A2-3AE0-1CAC-E3BBB98F6466}"/>
              </a:ext>
            </a:extLst>
          </p:cNvPr>
          <p:cNvSpPr/>
          <p:nvPr/>
        </p:nvSpPr>
        <p:spPr>
          <a:xfrm>
            <a:off x="1088572" y="6716483"/>
            <a:ext cx="12921342" cy="8572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Very Important Note: </a:t>
            </a:r>
            <a:r>
              <a:rPr lang="en-US" sz="2800" dirty="0"/>
              <a:t>Avoid creating namespace with a prefix </a:t>
            </a:r>
            <a:r>
              <a:rPr lang="en-US" sz="2800" dirty="0">
                <a:solidFill>
                  <a:srgbClr val="FFFF00"/>
                </a:solidFill>
              </a:rPr>
              <a:t>“</a:t>
            </a:r>
            <a:r>
              <a:rPr lang="en-US" sz="2800" dirty="0" err="1">
                <a:solidFill>
                  <a:srgbClr val="FFFF00"/>
                </a:solidFill>
              </a:rPr>
              <a:t>kube</a:t>
            </a:r>
            <a:r>
              <a:rPr lang="en-US" sz="2800" dirty="0">
                <a:solidFill>
                  <a:srgbClr val="FFFF00"/>
                </a:solidFill>
              </a:rPr>
              <a:t>-”</a:t>
            </a:r>
            <a:r>
              <a:rPr lang="en-US" sz="2800" dirty="0"/>
              <a:t>, it is reserved for Kubernetes System Components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13FC36-A7A2-A590-0D0B-7CAF6B245CD1}"/>
              </a:ext>
            </a:extLst>
          </p:cNvPr>
          <p:cNvCxnSpPr>
            <a:cxnSpLocks/>
          </p:cNvCxnSpPr>
          <p:nvPr/>
        </p:nvCxnSpPr>
        <p:spPr>
          <a:xfrm>
            <a:off x="7794174" y="1230919"/>
            <a:ext cx="53519" cy="5267809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  <a:r>
              <a:rPr lang="en-US" sz="3000" dirty="0"/>
              <a:t>: Kubernetes Namespaces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chemeClr val="bg1"/>
                </a:solidFill>
              </a:rPr>
              <a:t> (Imperative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>
                <a:solidFill>
                  <a:srgbClr val="FFFF00"/>
                </a:solidFill>
              </a:rPr>
              <a:t>YAML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(Declarative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6B8A1-E3E8-C08A-EB6C-13619432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070100"/>
            <a:ext cx="6769100" cy="3937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2A93DE-DAF4-54B8-A487-FBF1A15ED3B8}"/>
              </a:ext>
            </a:extLst>
          </p:cNvPr>
          <p:cNvSpPr/>
          <p:nvPr/>
        </p:nvSpPr>
        <p:spPr>
          <a:xfrm>
            <a:off x="370637" y="2560929"/>
            <a:ext cx="6324077" cy="147767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860AA9-ED53-4129-3BC3-C6F459294C1D}"/>
              </a:ext>
            </a:extLst>
          </p:cNvPr>
          <p:cNvSpPr/>
          <p:nvPr/>
        </p:nvSpPr>
        <p:spPr>
          <a:xfrm>
            <a:off x="280284" y="4114800"/>
            <a:ext cx="6582469" cy="17852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8DB0A-0150-7072-F761-E6F29BEA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Resource Quota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974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17430-CD07-79EC-5809-387ACD2AB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12F8-A9BA-BF92-66CA-12662151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" y="1338832"/>
            <a:ext cx="7517674" cy="62049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Kubernetes Namespace Resource Quota ?</a:t>
            </a:r>
          </a:p>
          <a:p>
            <a:r>
              <a:rPr lang="en-US" dirty="0"/>
              <a:t>Kubernetes Administrators can </a:t>
            </a:r>
            <a:r>
              <a:rPr lang="en-US" dirty="0">
                <a:solidFill>
                  <a:srgbClr val="0070C0"/>
                </a:solidFill>
              </a:rPr>
              <a:t>restrict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consumption</a:t>
            </a:r>
            <a:r>
              <a:rPr lang="en-US" dirty="0"/>
              <a:t> and creation of cluster resources (such as CPU, memory, and persistent storage) </a:t>
            </a:r>
            <a:r>
              <a:rPr lang="en-US" dirty="0">
                <a:solidFill>
                  <a:srgbClr val="0070C0"/>
                </a:solidFill>
              </a:rPr>
              <a:t>within a specified namespace</a:t>
            </a:r>
            <a:r>
              <a:rPr lang="en-US" dirty="0"/>
              <a:t> using Resource Quota. </a:t>
            </a:r>
          </a:p>
          <a:p>
            <a:r>
              <a:rPr lang="en-US" dirty="0"/>
              <a:t>Within a Namespace, a pod can consume </a:t>
            </a:r>
            <a:r>
              <a:rPr lang="en-US" dirty="0">
                <a:solidFill>
                  <a:srgbClr val="0070C0"/>
                </a:solidFill>
              </a:rPr>
              <a:t>as much CPU and memory </a:t>
            </a:r>
            <a:r>
              <a:rPr lang="en-US" dirty="0"/>
              <a:t>as is allowed by the Resource Quota that apply to that namespace.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FC2536-F0D8-22E2-968E-8615CFE2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321C5-E8EF-C5EA-4D5D-39F3A0266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312" y="1159915"/>
            <a:ext cx="5808001" cy="65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23100" y="1775347"/>
            <a:ext cx="2173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/>
              <a:t>qa</a:t>
            </a:r>
            <a:r>
              <a:rPr lang="en-US" sz="2600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154293" y="1012247"/>
            <a:ext cx="17531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870858" y="2487510"/>
            <a:ext cx="12834256" cy="4555547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885854" y="2487510"/>
            <a:ext cx="48042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7030A0"/>
                </a:solidFill>
              </a:rPr>
              <a:t>Resource Quota (Custom)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916CBB-AA24-9928-09DB-F3B4AFC0052D}"/>
              </a:ext>
            </a:extLst>
          </p:cNvPr>
          <p:cNvSpPr/>
          <p:nvPr/>
        </p:nvSpPr>
        <p:spPr>
          <a:xfrm>
            <a:off x="1227225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Pods: 5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2831A7-2330-B25B-3508-46BBB06FF5C3}"/>
              </a:ext>
            </a:extLst>
          </p:cNvPr>
          <p:cNvSpPr/>
          <p:nvPr/>
        </p:nvSpPr>
        <p:spPr>
          <a:xfrm>
            <a:off x="5475123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Services: 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0AF67A-3FD8-CDF0-2CA6-0FB144E4742B}"/>
              </a:ext>
            </a:extLst>
          </p:cNvPr>
          <p:cNvSpPr/>
          <p:nvPr/>
        </p:nvSpPr>
        <p:spPr>
          <a:xfrm>
            <a:off x="9777449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ConfigMaps</a:t>
            </a:r>
            <a:r>
              <a:rPr lang="en-US" sz="2900" dirty="0"/>
              <a:t>: 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7D67B9-C892-551B-8A5A-91CEF0216C98}"/>
              </a:ext>
            </a:extLst>
          </p:cNvPr>
          <p:cNvSpPr/>
          <p:nvPr/>
        </p:nvSpPr>
        <p:spPr>
          <a:xfrm>
            <a:off x="1274744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Limits.CPU</a:t>
            </a:r>
            <a:r>
              <a:rPr lang="en-US" sz="2900" dirty="0"/>
              <a:t>: 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73C4D8-7B2E-C330-B628-1C44DA6A5975}"/>
              </a:ext>
            </a:extLst>
          </p:cNvPr>
          <p:cNvSpPr/>
          <p:nvPr/>
        </p:nvSpPr>
        <p:spPr>
          <a:xfrm>
            <a:off x="5522642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Requests.CPU</a:t>
            </a:r>
            <a:r>
              <a:rPr lang="en-US" sz="2900" dirty="0"/>
              <a:t>: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07E0800-86F7-9FB9-AF5F-0F1C3CC9D0CA}"/>
              </a:ext>
            </a:extLst>
          </p:cNvPr>
          <p:cNvSpPr/>
          <p:nvPr/>
        </p:nvSpPr>
        <p:spPr>
          <a:xfrm>
            <a:off x="9824968" y="4543382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Secrets: 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52FB47-C432-E80E-38B5-56D7D7966866}"/>
              </a:ext>
            </a:extLst>
          </p:cNvPr>
          <p:cNvSpPr/>
          <p:nvPr/>
        </p:nvSpPr>
        <p:spPr>
          <a:xfrm>
            <a:off x="1274744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Limits.Memory</a:t>
            </a:r>
            <a:r>
              <a:rPr lang="en-US" sz="2900" dirty="0"/>
              <a:t>: 2Gi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121E3E-7257-112D-E43B-47559C4F19BE}"/>
              </a:ext>
            </a:extLst>
          </p:cNvPr>
          <p:cNvSpPr/>
          <p:nvPr/>
        </p:nvSpPr>
        <p:spPr>
          <a:xfrm>
            <a:off x="5522642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Requests.Memory:2Gi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C12049-C311-9D9F-94D4-F61B30D0EB7D}"/>
              </a:ext>
            </a:extLst>
          </p:cNvPr>
          <p:cNvSpPr/>
          <p:nvPr/>
        </p:nvSpPr>
        <p:spPr>
          <a:xfrm>
            <a:off x="9824968" y="5638120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Storage (PVC): 3</a:t>
            </a:r>
          </a:p>
        </p:txBody>
      </p:sp>
    </p:spTree>
    <p:extLst>
      <p:ext uri="{BB962C8B-B14F-4D97-AF65-F5344CB8AC3E}">
        <p14:creationId xmlns:p14="http://schemas.microsoft.com/office/powerpoint/2010/main" val="41914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7" grpId="0"/>
      <p:bldP spid="3" grpId="0" animBg="1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965552" y="2514818"/>
            <a:ext cx="3687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(GKE Default)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1FB8A-816F-DC1D-52C6-48C0D464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694" y="3461646"/>
            <a:ext cx="7772400" cy="28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4965552" y="251481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(custom)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1743-2107-6F2D-A710-4705550F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35" y="2884922"/>
            <a:ext cx="7207157" cy="40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  <a:r>
              <a:rPr lang="en-US" sz="3000" dirty="0"/>
              <a:t>: Kubernetes Namespaces Resource Quota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061B-C06A-36FF-124E-F91DCC01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0" y="2207079"/>
            <a:ext cx="6751807" cy="29854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CD6ACA-D959-FEB6-75A5-4C7BBA13EC04}"/>
              </a:ext>
            </a:extLst>
          </p:cNvPr>
          <p:cNvSpPr/>
          <p:nvPr/>
        </p:nvSpPr>
        <p:spPr>
          <a:xfrm>
            <a:off x="370637" y="3722146"/>
            <a:ext cx="6334963" cy="3926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BD1D67-5F3D-28C6-1442-225D494B4965}"/>
              </a:ext>
            </a:extLst>
          </p:cNvPr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090132-AC35-EDD9-C22F-71A92C5A4622}"/>
              </a:ext>
            </a:extLst>
          </p:cNvPr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</a:p>
        </p:txBody>
      </p:sp>
    </p:spTree>
    <p:extLst>
      <p:ext uri="{BB962C8B-B14F-4D97-AF65-F5344CB8AC3E}">
        <p14:creationId xmlns:p14="http://schemas.microsoft.com/office/powerpoint/2010/main" val="5547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Limit Range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708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231C2-7FFF-F73D-A26F-F13B0C7A0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B4DD-3404-3D34-794D-53CC360CD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70" y="1382374"/>
            <a:ext cx="8181701" cy="599160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</a:t>
            </a:r>
            <a:r>
              <a:rPr lang="en-US" b="1" dirty="0" err="1">
                <a:solidFill>
                  <a:srgbClr val="C00000"/>
                </a:solidFill>
              </a:rPr>
              <a:t>LimitRange</a:t>
            </a:r>
            <a:r>
              <a:rPr lang="en-US" b="1" dirty="0">
                <a:solidFill>
                  <a:srgbClr val="C00000"/>
                </a:solidFill>
              </a:rPr>
              <a:t> ?</a:t>
            </a:r>
          </a:p>
          <a:p>
            <a:r>
              <a:rPr lang="en-US" dirty="0"/>
              <a:t>With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/>
              <a:t> we have ensured </a:t>
            </a:r>
            <a:r>
              <a:rPr lang="en-US" dirty="0">
                <a:solidFill>
                  <a:srgbClr val="0070C0"/>
                </a:solidFill>
              </a:rPr>
              <a:t>Cluster resources </a:t>
            </a:r>
            <a:r>
              <a:rPr lang="en-US" dirty="0"/>
              <a:t>were not misused by a single pod in a namespace by defining a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>
                <a:solidFill>
                  <a:srgbClr val="0070C0"/>
                </a:solidFill>
              </a:rPr>
              <a:t> for a Namespace.   </a:t>
            </a:r>
          </a:p>
          <a:p>
            <a:r>
              <a:rPr lang="en-US" dirty="0"/>
              <a:t>We can add </a:t>
            </a:r>
            <a:r>
              <a:rPr lang="en-US" dirty="0">
                <a:solidFill>
                  <a:srgbClr val="0070C0"/>
                </a:solidFill>
              </a:rPr>
              <a:t>next level control </a:t>
            </a:r>
            <a:r>
              <a:rPr lang="en-US" dirty="0"/>
              <a:t>for effectively </a:t>
            </a:r>
            <a:r>
              <a:rPr lang="en-US" dirty="0">
                <a:solidFill>
                  <a:srgbClr val="0070C0"/>
                </a:solidFill>
              </a:rPr>
              <a:t>distributing the resources (CPU, Memory)</a:t>
            </a:r>
            <a:r>
              <a:rPr lang="en-US" dirty="0"/>
              <a:t> allocated to a single namespace for the workloads deployed in that namespace. </a:t>
            </a:r>
          </a:p>
          <a:p>
            <a:r>
              <a:rPr lang="en-US" dirty="0">
                <a:solidFill>
                  <a:srgbClr val="0070C0"/>
                </a:solidFill>
              </a:rPr>
              <a:t>Kubernetes </a:t>
            </a:r>
            <a:r>
              <a:rPr lang="en-US" dirty="0" err="1">
                <a:solidFill>
                  <a:srgbClr val="0070C0"/>
                </a:solidFill>
              </a:rPr>
              <a:t>LimitRange</a:t>
            </a:r>
            <a:r>
              <a:rPr lang="en-US" dirty="0">
                <a:solidFill>
                  <a:srgbClr val="0070C0"/>
                </a:solidFill>
              </a:rPr>
              <a:t> Resource </a:t>
            </a:r>
            <a:r>
              <a:rPr lang="en-US" dirty="0"/>
              <a:t>which helps to control the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resources in a namespace so that they can be effectively distributed across all pods in that Namespace. </a:t>
            </a:r>
          </a:p>
          <a:p>
            <a:r>
              <a:rPr lang="en-US" dirty="0"/>
              <a:t>We don’t need to define </a:t>
            </a:r>
            <a:r>
              <a:rPr lang="en-US" dirty="0">
                <a:solidFill>
                  <a:srgbClr val="0070C0"/>
                </a:solidFill>
              </a:rPr>
              <a:t>Requests and Limits </a:t>
            </a:r>
            <a:r>
              <a:rPr lang="en-US" dirty="0"/>
              <a:t>per container basis in Kubernetes Pods.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9AB78-AA9C-8A69-8E20-DE1A9ACB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 </a:t>
            </a:r>
            <a:r>
              <a:rPr lang="en-US" dirty="0" err="1"/>
              <a:t>LimitRange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36028-AA21-A82A-6ABC-EE39D070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31" y="1382373"/>
            <a:ext cx="6048826" cy="59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5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073" y="306462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372529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438662" y="622148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372529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445570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450372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377331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132935" y="124617"/>
            <a:ext cx="1745810" cy="59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0C5F22-D853-DFE0-F27D-70B0B71DBAAC}"/>
              </a:ext>
            </a:extLst>
          </p:cNvPr>
          <p:cNvSpPr/>
          <p:nvPr/>
        </p:nvSpPr>
        <p:spPr>
          <a:xfrm>
            <a:off x="2835943" y="2651552"/>
            <a:ext cx="4404901" cy="10940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automatically set by </a:t>
            </a:r>
            <a:r>
              <a:rPr lang="en-US" dirty="0" err="1"/>
              <a:t>LimitRange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550DEE-5BC0-DEE8-B99B-EB43483029C3}"/>
              </a:ext>
            </a:extLst>
          </p:cNvPr>
          <p:cNvCxnSpPr/>
          <p:nvPr/>
        </p:nvCxnSpPr>
        <p:spPr>
          <a:xfrm>
            <a:off x="6157280" y="3639743"/>
            <a:ext cx="0" cy="182305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0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" grpId="0" animBg="1"/>
      <p:bldP spid="6" grpId="0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71" y="299230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10E9C-8A43-21ED-381F-4D7F3038341A}"/>
              </a:ext>
            </a:extLst>
          </p:cNvPr>
          <p:cNvSpPr/>
          <p:nvPr/>
        </p:nvSpPr>
        <p:spPr>
          <a:xfrm>
            <a:off x="205354" y="116124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1F24D-E39F-B564-716F-E0C8765BD04C}"/>
              </a:ext>
            </a:extLst>
          </p:cNvPr>
          <p:cNvSpPr/>
          <p:nvPr/>
        </p:nvSpPr>
        <p:spPr>
          <a:xfrm>
            <a:off x="2752892" y="2056247"/>
            <a:ext cx="4404901" cy="16893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above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Limit Range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0B20C-9C89-11A2-BB1B-13FC1A670D33}"/>
              </a:ext>
            </a:extLst>
          </p:cNvPr>
          <p:cNvCxnSpPr/>
          <p:nvPr/>
        </p:nvCxnSpPr>
        <p:spPr>
          <a:xfrm>
            <a:off x="5878286" y="3668471"/>
            <a:ext cx="0" cy="17445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ADC10A-7038-E339-8D3F-9F82DD3A6147}"/>
              </a:ext>
            </a:extLst>
          </p:cNvPr>
          <p:cNvSpPr/>
          <p:nvPr/>
        </p:nvSpPr>
        <p:spPr>
          <a:xfrm>
            <a:off x="2850715" y="1142433"/>
            <a:ext cx="7383445" cy="5065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not be scheduled and throws error</a:t>
            </a:r>
          </a:p>
        </p:txBody>
      </p:sp>
    </p:spTree>
    <p:extLst>
      <p:ext uri="{BB962C8B-B14F-4D97-AF65-F5344CB8AC3E}">
        <p14:creationId xmlns:p14="http://schemas.microsoft.com/office/powerpoint/2010/main" val="4170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4" grpId="0" animBg="1"/>
      <p:bldP spid="26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56A0DC47-B3CC-BE95-46EC-DB1493A47C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BAD2C1-693D-5487-828F-9FF547249693}"/>
              </a:ext>
            </a:extLst>
          </p:cNvPr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AED8-AF75-0FD7-7D57-79C490517455}"/>
              </a:ext>
            </a:extLst>
          </p:cNvPr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1062EF-7D69-D5A8-2EAA-87A75893883A}"/>
              </a:ext>
            </a:extLst>
          </p:cNvPr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80ED22-3484-8408-CEE8-AFE6E3D8633D}"/>
              </a:ext>
            </a:extLst>
          </p:cNvPr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FFF0BC-6C6D-417F-1376-E041E29DDB64}"/>
              </a:ext>
            </a:extLst>
          </p:cNvPr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61B386-FDC6-7FB4-CCAD-CD041E4FDE7B}"/>
              </a:ext>
            </a:extLst>
          </p:cNvPr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0D1EC0-5C40-D853-5EC3-D1CA9FE8A755}"/>
              </a:ext>
            </a:extLst>
          </p:cNvPr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66AAB53-FF99-75A0-7513-D04F716F074B}"/>
              </a:ext>
            </a:extLst>
          </p:cNvPr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427E35-6AE1-D16D-0043-19EB2BB7CF18}"/>
              </a:ext>
            </a:extLst>
          </p:cNvPr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A3BD19-384B-44D5-60FA-845E0EE56ED7}"/>
              </a:ext>
            </a:extLst>
          </p:cNvPr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384C54-7FF5-3A96-5AA2-A59C8AB1C525}"/>
              </a:ext>
            </a:extLst>
          </p:cNvPr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8C5042-AC1C-11CF-F23E-2AD8B042C547}"/>
              </a:ext>
            </a:extLst>
          </p:cNvPr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AFCF9-CA5A-E76E-97F6-4540AAC180E5}"/>
              </a:ext>
            </a:extLst>
          </p:cNvPr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E888B7-C525-A3DA-DD88-C74EFF4EE34D}"/>
              </a:ext>
            </a:extLst>
          </p:cNvPr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49A6BF8-E2F6-3065-34D9-465D3A817E58}"/>
              </a:ext>
            </a:extLst>
          </p:cNvPr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9E5FDD-08DC-A2E2-7E39-42DF655DEC0D}"/>
              </a:ext>
            </a:extLst>
          </p:cNvPr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784845-611B-5AE4-4365-427F97E089C0}"/>
              </a:ext>
            </a:extLst>
          </p:cNvPr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1C33F6-001C-F678-AAAC-9CCE2BD806D6}"/>
              </a:ext>
            </a:extLst>
          </p:cNvPr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36F2AE-26E9-D13E-4CA7-A9A63B258BD9}"/>
              </a:ext>
            </a:extLst>
          </p:cNvPr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A79345-8068-100D-1CC9-202B2FC3A873}"/>
              </a:ext>
            </a:extLst>
          </p:cNvPr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2354899-ED8B-855D-4935-1E88D88A211E}"/>
              </a:ext>
            </a:extLst>
          </p:cNvPr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B74F79C-D52E-4DE0-46E1-0EE5E8D47804}"/>
              </a:ext>
            </a:extLst>
          </p:cNvPr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41081E-90F9-1800-8496-80CDD1BC40FF}"/>
              </a:ext>
            </a:extLst>
          </p:cNvPr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5547ACD-70EF-2DBE-E16B-0F9B20D4630D}"/>
              </a:ext>
            </a:extLst>
          </p:cNvPr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E519C2-CCFA-EFC7-BA48-9F1C3E708AF7}"/>
              </a:ext>
            </a:extLst>
          </p:cNvPr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B177DF2-D633-9C22-5FE5-C0A1FEA80C82}"/>
              </a:ext>
            </a:extLst>
          </p:cNvPr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F141613-CB05-13D6-9D09-E0F0ED489154}"/>
              </a:ext>
            </a:extLst>
          </p:cNvPr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C527F6-6599-4C20-B0D0-30C4B74BB88F}"/>
              </a:ext>
            </a:extLst>
          </p:cNvPr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6742693D-028A-0022-AA21-ADE760339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678" y="304586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1B6B75D-3938-FFB4-7A4F-4097412641B7}"/>
              </a:ext>
            </a:extLst>
          </p:cNvPr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DF55DE-A7AD-2506-9259-811CFA833F79}"/>
              </a:ext>
            </a:extLst>
          </p:cNvPr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AFD3EE-9274-9B2C-A789-E6DB8487EBD6}"/>
              </a:ext>
            </a:extLst>
          </p:cNvPr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C7185E2-6A79-A9A5-64D9-8E06F2F5F2A6}"/>
              </a:ext>
            </a:extLst>
          </p:cNvPr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E6CDF04-A569-A859-01FF-EDF0520D7213}"/>
              </a:ext>
            </a:extLst>
          </p:cNvPr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DCF380D-BEA9-430B-8B9F-BE8BE91AD65E}"/>
              </a:ext>
            </a:extLst>
          </p:cNvPr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A3E03A-0582-5B2E-3DD4-9012042B1141}"/>
              </a:ext>
            </a:extLst>
          </p:cNvPr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BAD5E60-4311-E192-382B-E91D32A70EF6}"/>
              </a:ext>
            </a:extLst>
          </p:cNvPr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4FD1988-21B0-EBA5-4DEF-C03CE20AC266}"/>
              </a:ext>
            </a:extLst>
          </p:cNvPr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39845C3-A43E-5443-D295-8CA52822AEE8}"/>
              </a:ext>
            </a:extLst>
          </p:cNvPr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C7A997-DA41-8D1D-A988-5EA5BD44D8EC}"/>
              </a:ext>
            </a:extLst>
          </p:cNvPr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</a:p>
        </p:txBody>
      </p:sp>
      <p:pic>
        <p:nvPicPr>
          <p:cNvPr id="61" name="Google Shape;383;p27">
            <a:extLst>
              <a:ext uri="{FF2B5EF4-FFF2-40B4-BE49-F238E27FC236}">
                <a16:creationId xmlns:a16="http://schemas.microsoft.com/office/drawing/2014/main" id="{F0D0B92B-71E9-2DB2-5FC0-5C4FF6433A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>
            <a:extLst>
              <a:ext uri="{FF2B5EF4-FFF2-40B4-BE49-F238E27FC236}">
                <a16:creationId xmlns:a16="http://schemas.microsoft.com/office/drawing/2014/main" id="{1F6CBA3F-2A47-4C37-D98D-ED7F59189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>
            <a:extLst>
              <a:ext uri="{FF2B5EF4-FFF2-40B4-BE49-F238E27FC236}">
                <a16:creationId xmlns:a16="http://schemas.microsoft.com/office/drawing/2014/main" id="{021BB6D1-06EF-4CB5-EF77-DA87F0043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BF8DD3-20E0-841B-5506-772AB9CB9B31}"/>
              </a:ext>
            </a:extLst>
          </p:cNvPr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DBAEEDA-C397-65C6-82EC-AA97EDDE2E69}"/>
              </a:ext>
            </a:extLst>
          </p:cNvPr>
          <p:cNvSpPr/>
          <p:nvPr/>
        </p:nvSpPr>
        <p:spPr>
          <a:xfrm>
            <a:off x="132935" y="117510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FCA8AEE-AAD7-2AB4-839F-3B5458847C9C}"/>
              </a:ext>
            </a:extLst>
          </p:cNvPr>
          <p:cNvSpPr/>
          <p:nvPr/>
        </p:nvSpPr>
        <p:spPr>
          <a:xfrm>
            <a:off x="2752892" y="1959903"/>
            <a:ext cx="4404901" cy="17856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</a:t>
            </a:r>
            <a:r>
              <a:rPr lang="en-US" dirty="0">
                <a:solidFill>
                  <a:srgbClr val="FFFF00"/>
                </a:solidFill>
              </a:rPr>
              <a:t>equal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less</a:t>
            </a:r>
            <a:r>
              <a:rPr lang="en-US" dirty="0"/>
              <a:t> from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</a:t>
            </a:r>
            <a:r>
              <a:rPr lang="en-US" dirty="0">
                <a:solidFill>
                  <a:srgbClr val="FFFF00"/>
                </a:solidFill>
              </a:rPr>
              <a:t>Limit Range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3E0FBE-407B-68A5-E3F6-FEF95C6AA015}"/>
              </a:ext>
            </a:extLst>
          </p:cNvPr>
          <p:cNvSpPr/>
          <p:nvPr/>
        </p:nvSpPr>
        <p:spPr>
          <a:xfrm>
            <a:off x="2850716" y="1142433"/>
            <a:ext cx="4525170" cy="5065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be scheduled</a:t>
            </a:r>
          </a:p>
        </p:txBody>
      </p:sp>
    </p:spTree>
    <p:extLst>
      <p:ext uri="{BB962C8B-B14F-4D97-AF65-F5344CB8AC3E}">
        <p14:creationId xmlns:p14="http://schemas.microsoft.com/office/powerpoint/2010/main" val="35352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  <a:r>
              <a:rPr lang="en-US" sz="3000" dirty="0"/>
              <a:t>: Kubernetes Namespaces Limit Range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 &amp; Limit Range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BD1D67-5F3D-28C6-1442-225D494B4965}"/>
              </a:ext>
            </a:extLst>
          </p:cNvPr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090132-AC35-EDD9-C22F-71A92C5A4622}"/>
              </a:ext>
            </a:extLst>
          </p:cNvPr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9AA00-811C-A46D-61C8-E2A76C9E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0" y="2553673"/>
            <a:ext cx="6393043" cy="26062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34E935-EC01-813E-F36D-D8D72A75A8AE}"/>
              </a:ext>
            </a:extLst>
          </p:cNvPr>
          <p:cNvSpPr/>
          <p:nvPr/>
        </p:nvSpPr>
        <p:spPr>
          <a:xfrm>
            <a:off x="466211" y="3790279"/>
            <a:ext cx="5923703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Horizontal 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66A5FBA9-C992-A56E-B5BB-974ED92B40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1237" y="5282575"/>
            <a:ext cx="2177525" cy="200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26945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and Memory Metrics.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 Metrics Server is by default installed in GKE Cluster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FEFE6-5D23-7EC7-235F-7EF4ED3A4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3532C2-D5B6-4FD9-FA33-8080D203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Metrics Supported for HPA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D49C65-E60E-D7D2-FFBC-1F8FC41A32AF}"/>
              </a:ext>
            </a:extLst>
          </p:cNvPr>
          <p:cNvSpPr/>
          <p:nvPr/>
        </p:nvSpPr>
        <p:spPr>
          <a:xfrm>
            <a:off x="228150" y="1380607"/>
            <a:ext cx="3450771" cy="10885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Resource Usage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26FB58-8BFA-F2EB-2CEE-BB4BE09609E9}"/>
              </a:ext>
            </a:extLst>
          </p:cNvPr>
          <p:cNvSpPr/>
          <p:nvPr/>
        </p:nvSpPr>
        <p:spPr>
          <a:xfrm>
            <a:off x="5279121" y="1380608"/>
            <a:ext cx="3450771" cy="108857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Metrics</a:t>
            </a:r>
          </a:p>
          <a:p>
            <a:pPr algn="ctr"/>
            <a:r>
              <a:rPr lang="en-US" dirty="0"/>
              <a:t>(Inside Cluster)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87FA24-5ECF-74D0-DF98-672768A2D238}"/>
              </a:ext>
            </a:extLst>
          </p:cNvPr>
          <p:cNvSpPr/>
          <p:nvPr/>
        </p:nvSpPr>
        <p:spPr>
          <a:xfrm>
            <a:off x="10227767" y="1380606"/>
            <a:ext cx="3450771" cy="10885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metrics</a:t>
            </a:r>
          </a:p>
          <a:p>
            <a:pPr algn="ctr"/>
            <a:r>
              <a:rPr lang="en-US" dirty="0"/>
              <a:t>(External to Cluster)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36C428-6605-5BE2-F0DF-C0406561392E}"/>
              </a:ext>
            </a:extLst>
          </p:cNvPr>
          <p:cNvSpPr/>
          <p:nvPr/>
        </p:nvSpPr>
        <p:spPr>
          <a:xfrm>
            <a:off x="228150" y="2844737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0A7E8F-C3F8-6BA6-7F03-978C6DBB828D}"/>
              </a:ext>
            </a:extLst>
          </p:cNvPr>
          <p:cNvSpPr/>
          <p:nvPr/>
        </p:nvSpPr>
        <p:spPr>
          <a:xfrm>
            <a:off x="228150" y="4268889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C63CA1-6511-3753-1C72-D625567B9D15}"/>
              </a:ext>
            </a:extLst>
          </p:cNvPr>
          <p:cNvSpPr/>
          <p:nvPr/>
        </p:nvSpPr>
        <p:spPr>
          <a:xfrm>
            <a:off x="5279120" y="2687743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any metric reported by a Kubernetes object in a cluster, such as the </a:t>
            </a:r>
            <a:r>
              <a:rPr lang="en-US" dirty="0">
                <a:solidFill>
                  <a:srgbClr val="FFFF00"/>
                </a:solidFill>
              </a:rPr>
              <a:t>rate of client requests per second </a:t>
            </a:r>
            <a:r>
              <a:rPr lang="en-US" dirty="0"/>
              <a:t>or </a:t>
            </a:r>
            <a:r>
              <a:rPr lang="en-US" dirty="0">
                <a:solidFill>
                  <a:srgbClr val="FFFF00"/>
                </a:solidFill>
              </a:rPr>
              <a:t>I/O writes per second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EEC14B-3698-6BBE-FED0-7F5884C6B788}"/>
              </a:ext>
            </a:extLst>
          </p:cNvPr>
          <p:cNvSpPr/>
          <p:nvPr/>
        </p:nvSpPr>
        <p:spPr>
          <a:xfrm>
            <a:off x="5279120" y="4871178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be useful if your application is prone to </a:t>
            </a:r>
            <a:r>
              <a:rPr lang="en-US" dirty="0">
                <a:solidFill>
                  <a:srgbClr val="FFFF00"/>
                </a:solidFill>
              </a:rPr>
              <a:t>network bottlenecks</a:t>
            </a:r>
            <a:r>
              <a:rPr lang="en-US" dirty="0"/>
              <a:t>, rather than CPU or memory.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05B2B0-9EEC-B57D-FEB0-5BE8337D6806}"/>
              </a:ext>
            </a:extLst>
          </p:cNvPr>
          <p:cNvSpPr/>
          <p:nvPr/>
        </p:nvSpPr>
        <p:spPr>
          <a:xfrm>
            <a:off x="10227768" y="2685199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 metric from an </a:t>
            </a:r>
            <a:r>
              <a:rPr lang="en-US" dirty="0">
                <a:solidFill>
                  <a:srgbClr val="FFFF00"/>
                </a:solidFill>
              </a:rPr>
              <a:t>application or service external </a:t>
            </a:r>
            <a:r>
              <a:rPr lang="en-US" dirty="0"/>
              <a:t>to your cluster</a:t>
            </a:r>
          </a:p>
        </p:txBody>
      </p:sp>
    </p:spTree>
    <p:extLst>
      <p:ext uri="{BB962C8B-B14F-4D97-AF65-F5344CB8AC3E}">
        <p14:creationId xmlns:p14="http://schemas.microsoft.com/office/powerpoint/2010/main" val="36549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45F-A407-A856-6FBD-8835CE8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6" y="1040209"/>
            <a:ext cx="7772400" cy="6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  <a:r>
              <a:rPr lang="en-US" sz="3000" dirty="0"/>
              <a:t>: Kubernetes Horizontal Pod Autoscaler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2A117-10D6-0FC9-7CDD-843183688B80}"/>
              </a:ext>
            </a:extLst>
          </p:cNvPr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588BFA-2246-8FC7-DEEC-08C8D03F15FB}"/>
              </a:ext>
            </a:extLst>
          </p:cNvPr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Cluster IP </a:t>
            </a:r>
            <a:r>
              <a:rPr lang="en-US" sz="2600" dirty="0">
                <a:solidFill>
                  <a:schemeClr val="bg1"/>
                </a:solidFill>
              </a:rPr>
              <a:t>Service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39760-5459-D0F4-074B-C8CE2157E72F}"/>
              </a:ext>
            </a:extLst>
          </p:cNvPr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E2864-385D-1E10-45D9-6DA2F6CB965A}"/>
              </a:ext>
            </a:extLst>
          </p:cNvPr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Horizontal Pod Autoscaler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E6169-5E4B-F1A6-ECEE-7C5B42F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1" y="2595236"/>
            <a:ext cx="5549900" cy="2476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D4206B-0020-45CA-74ED-C55E7550153A}"/>
              </a:ext>
            </a:extLst>
          </p:cNvPr>
          <p:cNvSpPr/>
          <p:nvPr/>
        </p:nvSpPr>
        <p:spPr>
          <a:xfrm>
            <a:off x="503061" y="4498470"/>
            <a:ext cx="4602340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kube-apiserver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(Kubelet)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rgbClr val="C00000"/>
                </a:solidFill>
              </a:rPr>
              <a:t>etcd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</a:t>
            </a:r>
            <a:r>
              <a:rPr lang="en-US" dirty="0">
                <a:solidFill>
                  <a:srgbClr val="0070C0"/>
                </a:solidFill>
              </a:rPr>
              <a:t>distributing</a:t>
            </a:r>
            <a:r>
              <a:rPr lang="en-US" dirty="0"/>
              <a:t> containers across multiple nodes.  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watches</a:t>
            </a:r>
            <a:r>
              <a:rPr lang="en-US" dirty="0"/>
              <a:t>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8" grpId="0" animBg="1"/>
      <p:bldP spid="39" grpId="0" animBg="1"/>
      <p:bldP spid="40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Autopilot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5411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A6139-0BB4-BF70-95CB-3A9E2502F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74D1CB-2DD2-0807-8101-F3F89FAA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88EF-6F65-AB12-618B-D1FEB0B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54B9-28AD-EB35-7BC0-F12237FCC98F}"/>
              </a:ext>
            </a:extLst>
          </p:cNvPr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Complete Comparison: https://</a:t>
            </a:r>
            <a:r>
              <a:rPr lang="en-US" sz="1200" err="1">
                <a:solidFill>
                  <a:srgbClr val="0070C0"/>
                </a:solidFill>
              </a:rPr>
              <a:t>cloud.google.com</a:t>
            </a:r>
            <a:r>
              <a:rPr lang="en-US" sz="1200">
                <a:solidFill>
                  <a:srgbClr val="0070C0"/>
                </a:solidFill>
              </a:rPr>
              <a:t>/</a:t>
            </a:r>
            <a:r>
              <a:rPr lang="en-US" sz="1200" err="1">
                <a:solidFill>
                  <a:srgbClr val="0070C0"/>
                </a:solidFill>
              </a:rPr>
              <a:t>kubernetes</a:t>
            </a:r>
            <a:r>
              <a:rPr lang="en-US" sz="1200">
                <a:solidFill>
                  <a:srgbClr val="0070C0"/>
                </a:solidFill>
              </a:rPr>
              <a:t>-engine/docs/resources/autopilot-standard-feature-comparison</a:t>
            </a:r>
          </a:p>
        </p:txBody>
      </p:sp>
    </p:spTree>
    <p:extLst>
      <p:ext uri="{BB962C8B-B14F-4D97-AF65-F5344CB8AC3E}">
        <p14:creationId xmlns:p14="http://schemas.microsoft.com/office/powerpoint/2010/main" val="263159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D1996-2B18-2538-883F-5DBE2E51D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225AD-7C80-4E78-640A-F96BADC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5D6C35-BC4F-5E2A-DFE3-F6B106D56CF3}"/>
              </a:ext>
            </a:extLst>
          </p:cNvPr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</a:p>
          <a:p>
            <a:pPr algn="ctr"/>
            <a:r>
              <a:rPr lang="en-US" sz="4000"/>
              <a:t>Autopilot</a:t>
            </a:r>
          </a:p>
          <a:p>
            <a:pPr algn="ctr"/>
            <a:r>
              <a:rPr lang="en-US" sz="4000"/>
              <a:t>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577D-937B-C12B-1961-17564E9139FB}"/>
              </a:ext>
            </a:extLst>
          </p:cNvPr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6C913-60A3-BC3B-087F-0412A68841A8}"/>
              </a:ext>
            </a:extLst>
          </p:cNvPr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47811-9D21-97FF-501D-A7268E431F28}"/>
              </a:ext>
            </a:extLst>
          </p:cNvPr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0C9D94-5F9B-F028-5D15-C29719644BB8}"/>
              </a:ext>
            </a:extLst>
          </p:cNvPr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9C086-F48B-2F1C-9F2F-297168CB5E26}"/>
              </a:ext>
            </a:extLst>
          </p:cNvPr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32E753-E0C6-640C-6E38-94F52E397534}"/>
              </a:ext>
            </a:extLst>
          </p:cNvPr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1140ED-2DF7-D714-1D3C-F6B687E03B1C}"/>
              </a:ext>
            </a:extLst>
          </p:cNvPr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1CE9556-17A9-40A9-B8FC-FE1F902F6A28}"/>
              </a:ext>
            </a:extLst>
          </p:cNvPr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00C516E-5A49-3976-3420-D4646A6DC92B}"/>
              </a:ext>
            </a:extLst>
          </p:cNvPr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3958FF-D60D-293B-00D8-8A0F2A12DBBD}"/>
              </a:ext>
            </a:extLst>
          </p:cNvPr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EF64AB-C081-17EC-9291-E7BAF6544107}"/>
              </a:ext>
            </a:extLst>
          </p:cNvPr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8829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75B9D-BB6F-EDA8-1260-608CD940B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DDC53-7652-1491-0ABC-DFB344A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C343-3D52-033B-72FC-2957089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E0B300-083B-2538-39B3-77CAFF86D7FA}"/>
              </a:ext>
            </a:extLst>
          </p:cNvPr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0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  <a:r>
              <a:rPr lang="en-US" sz="3000" dirty="0"/>
              <a:t>: Autopilot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00682-F7F8-4B5B-BA9A-1711F5D4AC40}"/>
              </a:ext>
            </a:extLst>
          </p:cNvPr>
          <p:cNvSpPr/>
          <p:nvPr/>
        </p:nvSpPr>
        <p:spPr>
          <a:xfrm>
            <a:off x="7010871" y="265324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FB96D3-C2E2-EB15-EDF1-664992772D2A}"/>
              </a:ext>
            </a:extLst>
          </p:cNvPr>
          <p:cNvSpPr/>
          <p:nvPr/>
        </p:nvSpPr>
        <p:spPr>
          <a:xfrm>
            <a:off x="8171330" y="267341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Manifest with </a:t>
            </a:r>
            <a:r>
              <a:rPr lang="en-US" sz="2600">
                <a:solidFill>
                  <a:srgbClr val="FFFF00"/>
                </a:solidFill>
              </a:rPr>
              <a:t>5 replicas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183B64-731C-523A-6648-73A825CEAB77}"/>
              </a:ext>
            </a:extLst>
          </p:cNvPr>
          <p:cNvSpPr/>
          <p:nvPr/>
        </p:nvSpPr>
        <p:spPr>
          <a:xfrm>
            <a:off x="7010871" y="358413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2B90F2-2D2F-857A-B592-9715A638C178}"/>
              </a:ext>
            </a:extLst>
          </p:cNvPr>
          <p:cNvSpPr/>
          <p:nvPr/>
        </p:nvSpPr>
        <p:spPr>
          <a:xfrm>
            <a:off x="8171330" y="360430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56ACE-8FC8-8766-C571-5F1D8932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7" y="2559076"/>
            <a:ext cx="6654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097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Configure Access to Multiple Clusters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1592F-3763-AB6F-1EF1-3D4A154F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2666AF1-E3B2-656D-D567-8958D67E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ACDCE41-3258-6B34-9A24-73178384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8581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52FE69-4127-0F76-64D2-11864E426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7309E-A85A-2464-CB4E-50DE44CB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Configure Access to Multiple Clusters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99AA0816-B3D0-5165-4DD6-183B4AA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86" y="3165260"/>
            <a:ext cx="1366345" cy="136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61D95-0CA6-D73C-AF5E-567D1B4965E6}"/>
              </a:ext>
            </a:extLst>
          </p:cNvPr>
          <p:cNvSpPr txBox="1"/>
          <p:nvPr/>
        </p:nvSpPr>
        <p:spPr>
          <a:xfrm>
            <a:off x="76832" y="4412670"/>
            <a:ext cx="1490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Kubernetes</a:t>
            </a:r>
          </a:p>
          <a:p>
            <a:pPr algn="ctr"/>
            <a:r>
              <a:rPr lang="en-US"/>
              <a:t>Admin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11B5B1-C583-7831-1CB5-6F37EC57C325}"/>
              </a:ext>
            </a:extLst>
          </p:cNvPr>
          <p:cNvSpPr/>
          <p:nvPr/>
        </p:nvSpPr>
        <p:spPr>
          <a:xfrm>
            <a:off x="1891862" y="3488453"/>
            <a:ext cx="1944414" cy="7199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kubectl</a:t>
            </a:r>
            <a:endParaRPr lang="en-US" sz="30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550C15-8C27-1487-7760-2DE592E54954}"/>
              </a:ext>
            </a:extLst>
          </p:cNvPr>
          <p:cNvSpPr/>
          <p:nvPr/>
        </p:nvSpPr>
        <p:spPr>
          <a:xfrm>
            <a:off x="4661338" y="3443293"/>
            <a:ext cx="2990193" cy="81027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current-context</a:t>
            </a:r>
          </a:p>
          <a:p>
            <a:pPr algn="ctr"/>
            <a:r>
              <a:rPr lang="en-US" sz="3000"/>
              <a:t>use-context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2707AA-1C47-CF17-A276-742095790324}"/>
              </a:ext>
            </a:extLst>
          </p:cNvPr>
          <p:cNvSpPr/>
          <p:nvPr/>
        </p:nvSpPr>
        <p:spPr>
          <a:xfrm>
            <a:off x="8891752" y="1709761"/>
            <a:ext cx="2659118" cy="719959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2E5F79-4FAE-EBFF-6311-5B66ACF574C9}"/>
              </a:ext>
            </a:extLst>
          </p:cNvPr>
          <p:cNvSpPr/>
          <p:nvPr/>
        </p:nvSpPr>
        <p:spPr>
          <a:xfrm>
            <a:off x="8891752" y="5325862"/>
            <a:ext cx="2659118" cy="719959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9BEF96-1E80-35E0-039C-1B972AD67570}"/>
              </a:ext>
            </a:extLst>
          </p:cNvPr>
          <p:cNvSpPr/>
          <p:nvPr/>
        </p:nvSpPr>
        <p:spPr>
          <a:xfrm>
            <a:off x="11808373" y="1093157"/>
            <a:ext cx="2659118" cy="1953168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865271-4654-A172-9814-B70191EC4E2C}"/>
              </a:ext>
            </a:extLst>
          </p:cNvPr>
          <p:cNvSpPr/>
          <p:nvPr/>
        </p:nvSpPr>
        <p:spPr>
          <a:xfrm>
            <a:off x="11881945" y="4709257"/>
            <a:ext cx="2659118" cy="1953168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6F3330-2AF1-2866-5737-DAFEB2DC81A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651531" y="2069741"/>
            <a:ext cx="1240221" cy="1778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982D58-7285-5CD5-127E-FA718494E69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651531" y="3848432"/>
            <a:ext cx="1240221" cy="1837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708FBF-8EC4-5B74-02E8-F5C2BA274E86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1550870" y="2069741"/>
            <a:ext cx="2575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071252-2109-2D80-98CA-3E974F97F0B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1550870" y="5685841"/>
            <a:ext cx="331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115617-7967-D003-33D1-05FBDE830A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836276" y="3848432"/>
            <a:ext cx="82506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375F64-C4E1-20B3-ADE9-B66B73C05FF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1479331" y="3848433"/>
            <a:ext cx="412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oogle Shape;200;p23">
            <a:extLst>
              <a:ext uri="{FF2B5EF4-FFF2-40B4-BE49-F238E27FC236}">
                <a16:creationId xmlns:a16="http://schemas.microsoft.com/office/drawing/2014/main" id="{938B4B71-994A-6C1B-FFCB-8DC26E002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7821" y="12390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C89666-4951-8557-6F4B-00B249562B32}"/>
              </a:ext>
            </a:extLst>
          </p:cNvPr>
          <p:cNvSpPr txBox="1"/>
          <p:nvPr/>
        </p:nvSpPr>
        <p:spPr>
          <a:xfrm>
            <a:off x="12352807" y="2573872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1</a:t>
            </a:r>
          </a:p>
        </p:txBody>
      </p:sp>
      <p:pic>
        <p:nvPicPr>
          <p:cNvPr id="31" name="Google Shape;200;p23">
            <a:extLst>
              <a:ext uri="{FF2B5EF4-FFF2-40B4-BE49-F238E27FC236}">
                <a16:creationId xmlns:a16="http://schemas.microsoft.com/office/drawing/2014/main" id="{640A1058-283B-D75D-E5B6-AD1A4FD2C5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1393" y="48447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76E7C5-7339-476E-C42E-49284BA34149}"/>
              </a:ext>
            </a:extLst>
          </p:cNvPr>
          <p:cNvSpPr txBox="1"/>
          <p:nvPr/>
        </p:nvSpPr>
        <p:spPr>
          <a:xfrm>
            <a:off x="12352806" y="6132587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C1C379-A84C-9BB9-9B14-F4FF7F136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3" y="1211381"/>
            <a:ext cx="5689600" cy="149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25B18B-484B-FDC4-2C76-66F4D6E54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73" y="5206329"/>
            <a:ext cx="7772400" cy="1080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BD2A6A-9740-57F7-10C5-A6AF5AFDB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73" y="6484411"/>
            <a:ext cx="7772400" cy="11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/>
      <p:bldP spid="32" grpId="0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DD8A8A-81BF-1941-9096-FBC5C6449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2E787-4FFF-1D48-9783-D038C19D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925949"/>
            <a:ext cx="12618720" cy="118885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384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</a:t>
            </a:r>
            <a:r>
              <a:rPr lang="en-US" dirty="0">
                <a:solidFill>
                  <a:srgbClr val="0070C0"/>
                </a:solidFill>
              </a:rPr>
              <a:t>go down</a:t>
            </a:r>
            <a:r>
              <a:rPr lang="en-US" dirty="0"/>
              <a:t>. They make decisions to bring up new containers in such cases.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Many more </a:t>
            </a:r>
            <a:r>
              <a:rPr lang="en-US" dirty="0"/>
              <a:t>controllers might be present and will differ from cloud to cloud based on that respective cloud Kubernetes Platform design and Integrations to their Cloud products</a:t>
            </a: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Kubelet</a:t>
            </a:r>
          </a:p>
          <a:p>
            <a:pPr lvl="1"/>
            <a:r>
              <a:rPr lang="en-IN" dirty="0"/>
              <a:t>Kubelet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</a:t>
            </a:r>
            <a:r>
              <a:rPr lang="en-US" dirty="0">
                <a:solidFill>
                  <a:srgbClr val="0070C0"/>
                </a:solidFill>
              </a:rPr>
              <a:t>allow</a:t>
            </a:r>
            <a:r>
              <a:rPr lang="en-US" dirty="0"/>
              <a:t>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Kubernetes Architecture – </a:t>
            </a:r>
            <a:r>
              <a:rPr lang="en-IN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 or </a:t>
            </a:r>
            <a:r>
              <a:rPr lang="en-IN" sz="1800" dirty="0" err="1"/>
              <a:t>Containerd</a:t>
            </a:r>
            <a:r>
              <a:rPr lang="en-IN" sz="1800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C00000"/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In GKE, default is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/>
              <a:t> but we also have options like </a:t>
            </a:r>
            <a:r>
              <a:rPr lang="en-IN" dirty="0">
                <a:solidFill>
                  <a:srgbClr val="0070C0"/>
                </a:solidFill>
              </a:rPr>
              <a:t>Ubuntu with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>
                <a:solidFill>
                  <a:srgbClr val="0070C0"/>
                </a:solidFill>
              </a:rPr>
              <a:t>, Ubuntu with Docker and Windows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749496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749496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49496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51558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53521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933" y="3912846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53521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BD96AB-D69C-F673-D838-168A6B2F4297}"/>
              </a:ext>
            </a:extLst>
          </p:cNvPr>
          <p:cNvSpPr/>
          <p:nvPr/>
        </p:nvSpPr>
        <p:spPr>
          <a:xfrm>
            <a:off x="7315199" y="3637280"/>
            <a:ext cx="7149362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E6682E-9D96-82C0-3D06-6D7B41BF45B3}"/>
              </a:ext>
            </a:extLst>
          </p:cNvPr>
          <p:cNvSpPr/>
          <p:nvPr/>
        </p:nvSpPr>
        <p:spPr>
          <a:xfrm>
            <a:off x="12498359" y="4918703"/>
            <a:ext cx="1833454" cy="124813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Best Selling</a:t>
            </a:r>
          </a:p>
          <a:p>
            <a:pPr algn="ctr"/>
            <a:r>
              <a:rPr lang="en-US" b="1"/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36344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D0763-4288-405B-1D3E-24C20F61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AD4C7-892C-ECAC-BC01-FE98452B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AD432-8C26-8096-4486-82F23AC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954663"/>
            <a:ext cx="10740796" cy="65537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7ADF9-5138-1757-C979-5CAAF2B0D6C2}"/>
              </a:ext>
            </a:extLst>
          </p:cNvPr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1185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41319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Fundamentals</a:t>
            </a:r>
          </a:p>
        </p:txBody>
      </p:sp>
      <p:pic>
        <p:nvPicPr>
          <p:cNvPr id="6" name="Google Shape;88;p15">
            <a:extLst>
              <a:ext uri="{FF2B5EF4-FFF2-40B4-BE49-F238E27FC236}">
                <a16:creationId xmlns:a16="http://schemas.microsoft.com/office/drawing/2014/main" id="{7BB0B2EC-AE30-E7F7-BCF1-6A1D992AF1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7486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9;p15">
            <a:extLst>
              <a:ext uri="{FF2B5EF4-FFF2-40B4-BE49-F238E27FC236}">
                <a16:creationId xmlns:a16="http://schemas.microsoft.com/office/drawing/2014/main" id="{C550371D-E150-C189-4151-64E7CD0CD8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699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5">
            <a:extLst>
              <a:ext uri="{FF2B5EF4-FFF2-40B4-BE49-F238E27FC236}">
                <a16:creationId xmlns:a16="http://schemas.microsoft.com/office/drawing/2014/main" id="{DF817106-2174-5764-5B0D-C1D79A426F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96" y="5191985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6;p17">
            <a:extLst>
              <a:ext uri="{FF2B5EF4-FFF2-40B4-BE49-F238E27FC236}">
                <a16:creationId xmlns:a16="http://schemas.microsoft.com/office/drawing/2014/main" id="{236F5156-F43C-51C2-3A65-756DC789A35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8001" y="5195584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7125D-6D39-F7A4-86CD-72759D31BB9C}"/>
              </a:ext>
            </a:extLst>
          </p:cNvPr>
          <p:cNvSpPr txBox="1"/>
          <p:nvPr/>
        </p:nvSpPr>
        <p:spPr>
          <a:xfrm>
            <a:off x="4309110" y="6417968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FA27-B796-CD28-4C6C-B4D19B720B19}"/>
              </a:ext>
            </a:extLst>
          </p:cNvPr>
          <p:cNvSpPr txBox="1"/>
          <p:nvPr/>
        </p:nvSpPr>
        <p:spPr>
          <a:xfrm>
            <a:off x="5712096" y="641796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E0E7A-CD9B-4B9F-DFE0-50178D8AA4A8}"/>
              </a:ext>
            </a:extLst>
          </p:cNvPr>
          <p:cNvSpPr txBox="1"/>
          <p:nvPr/>
        </p:nvSpPr>
        <p:spPr>
          <a:xfrm>
            <a:off x="7269479" y="641796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CD49B-C393-99EF-6736-E03D6114F1A8}"/>
              </a:ext>
            </a:extLst>
          </p:cNvPr>
          <p:cNvSpPr txBox="1"/>
          <p:nvPr/>
        </p:nvSpPr>
        <p:spPr>
          <a:xfrm>
            <a:off x="9462815" y="6417965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57153-94F5-0D69-C3B2-5B8ADE98A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  <p:pic>
        <p:nvPicPr>
          <p:cNvPr id="4" name="Google Shape;200;p23">
            <a:extLst>
              <a:ext uri="{FF2B5EF4-FFF2-40B4-BE49-F238E27FC236}">
                <a16:creationId xmlns:a16="http://schemas.microsoft.com/office/drawing/2014/main" id="{EFF37B8C-739B-71CE-CFAB-07D87907DD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Kubernetes - Wikipedia">
            <a:extLst>
              <a:ext uri="{FF2B5EF4-FFF2-40B4-BE49-F238E27FC236}">
                <a16:creationId xmlns:a16="http://schemas.microsoft.com/office/drawing/2014/main" id="{6917AC42-DEAD-4872-BBB7-3A85F3DF6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loud Computing Services | Google Cloud">
            <a:extLst>
              <a:ext uri="{FF2B5EF4-FFF2-40B4-BE49-F238E27FC236}">
                <a16:creationId xmlns:a16="http://schemas.microsoft.com/office/drawing/2014/main" id="{EB9BE744-B2E7-0A73-4235-CD2F25EE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78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B9B076-22DD-947D-7027-9DF5B3EB1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C99B5B-D6C1-726E-C88F-F204E147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83" y="-131895"/>
            <a:ext cx="12618720" cy="1188851"/>
          </a:xfrm>
        </p:spPr>
        <p:txBody>
          <a:bodyPr/>
          <a:lstStyle/>
          <a:p>
            <a:r>
              <a:rPr lang="en-US"/>
              <a:t>Kubernetes Fundamentals</a:t>
            </a:r>
          </a:p>
        </p:txBody>
      </p:sp>
      <p:pic>
        <p:nvPicPr>
          <p:cNvPr id="5" name="Google Shape;88;p15">
            <a:extLst>
              <a:ext uri="{FF2B5EF4-FFF2-40B4-BE49-F238E27FC236}">
                <a16:creationId xmlns:a16="http://schemas.microsoft.com/office/drawing/2014/main" id="{0927683B-F2DC-90C9-2FAB-2E990B4A5E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9709" y="1057532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;p15">
            <a:extLst>
              <a:ext uri="{FF2B5EF4-FFF2-40B4-BE49-F238E27FC236}">
                <a16:creationId xmlns:a16="http://schemas.microsoft.com/office/drawing/2014/main" id="{EA30C73A-6F99-9F16-81A0-8F5EBB491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814" y="447322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5">
            <a:extLst>
              <a:ext uri="{FF2B5EF4-FFF2-40B4-BE49-F238E27FC236}">
                <a16:creationId xmlns:a16="http://schemas.microsoft.com/office/drawing/2014/main" id="{5D2633FA-361D-463A-BB94-9EFE8BC048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716" y="2775147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6;p17">
            <a:extLst>
              <a:ext uri="{FF2B5EF4-FFF2-40B4-BE49-F238E27FC236}">
                <a16:creationId xmlns:a16="http://schemas.microsoft.com/office/drawing/2014/main" id="{9A24CD7F-5653-6554-B967-591722AAE6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879" y="6202232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7B86F-4403-7A45-2F68-1BE17C7E89D1}"/>
              </a:ext>
            </a:extLst>
          </p:cNvPr>
          <p:cNvSpPr txBox="1"/>
          <p:nvPr/>
        </p:nvSpPr>
        <p:spPr>
          <a:xfrm>
            <a:off x="6908796" y="2068069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5AD3D-1C3C-64D9-120E-DDE171A482C4}"/>
              </a:ext>
            </a:extLst>
          </p:cNvPr>
          <p:cNvSpPr txBox="1"/>
          <p:nvPr/>
        </p:nvSpPr>
        <p:spPr>
          <a:xfrm>
            <a:off x="6616441" y="385054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A842F-4326-00BE-BEA7-0F6F5B527339}"/>
              </a:ext>
            </a:extLst>
          </p:cNvPr>
          <p:cNvSpPr txBox="1"/>
          <p:nvPr/>
        </p:nvSpPr>
        <p:spPr>
          <a:xfrm>
            <a:off x="6541879" y="553090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A6B1A-66E7-5C2B-77E0-737D4748A96F}"/>
              </a:ext>
            </a:extLst>
          </p:cNvPr>
          <p:cNvSpPr txBox="1"/>
          <p:nvPr/>
        </p:nvSpPr>
        <p:spPr>
          <a:xfrm>
            <a:off x="6846594" y="7259642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94FC4E-E40A-AB75-3777-0D425B58517F}"/>
              </a:ext>
            </a:extLst>
          </p:cNvPr>
          <p:cNvSpPr/>
          <p:nvPr/>
        </p:nvSpPr>
        <p:spPr>
          <a:xfrm>
            <a:off x="107917" y="1045270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a </a:t>
            </a:r>
            <a:r>
              <a:rPr lang="en-IN">
                <a:solidFill>
                  <a:srgbClr val="FFFF00"/>
                </a:solidFill>
              </a:rPr>
              <a:t>single</a:t>
            </a:r>
            <a:r>
              <a:rPr lang="en-IN"/>
              <a:t> </a:t>
            </a:r>
            <a:r>
              <a:rPr lang="en-IN">
                <a:solidFill>
                  <a:srgbClr val="FFFF00"/>
                </a:solidFill>
              </a:rPr>
              <a:t>instance</a:t>
            </a:r>
            <a:r>
              <a:rPr lang="en-IN"/>
              <a:t> of an Application.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A4101-269E-72B4-C48D-F930459F2BE3}"/>
              </a:ext>
            </a:extLst>
          </p:cNvPr>
          <p:cNvCxnSpPr>
            <a:cxnSpLocks/>
          </p:cNvCxnSpPr>
          <p:nvPr/>
        </p:nvCxnSpPr>
        <p:spPr>
          <a:xfrm>
            <a:off x="79022" y="2596445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8F3338-DDD1-ABD6-FD51-D7CE4DF589EE}"/>
              </a:ext>
            </a:extLst>
          </p:cNvPr>
          <p:cNvCxnSpPr>
            <a:cxnSpLocks/>
          </p:cNvCxnSpPr>
          <p:nvPr/>
        </p:nvCxnSpPr>
        <p:spPr>
          <a:xfrm>
            <a:off x="79022" y="4323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445033-64BC-197C-591B-FED4E69E91B7}"/>
              </a:ext>
            </a:extLst>
          </p:cNvPr>
          <p:cNvCxnSpPr>
            <a:cxnSpLocks/>
          </p:cNvCxnSpPr>
          <p:nvPr/>
        </p:nvCxnSpPr>
        <p:spPr>
          <a:xfrm>
            <a:off x="79022" y="6101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F7C3FE9-F471-2D85-2327-E8B49FA9A862}"/>
              </a:ext>
            </a:extLst>
          </p:cNvPr>
          <p:cNvSpPr/>
          <p:nvPr/>
        </p:nvSpPr>
        <p:spPr>
          <a:xfrm>
            <a:off x="8319912" y="1035584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the </a:t>
            </a:r>
            <a:r>
              <a:rPr lang="en-IN">
                <a:solidFill>
                  <a:srgbClr val="FFFF00"/>
                </a:solidFill>
              </a:rPr>
              <a:t>smallest object</a:t>
            </a:r>
            <a:r>
              <a:rPr lang="en-IN"/>
              <a:t>, that you can create in Kubernetes.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9E2463-1F8A-B237-A57C-EF1C75AC524F}"/>
              </a:ext>
            </a:extLst>
          </p:cNvPr>
          <p:cNvSpPr/>
          <p:nvPr/>
        </p:nvSpPr>
        <p:spPr>
          <a:xfrm>
            <a:off x="107917" y="2823269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ReplicaSet will maintain a </a:t>
            </a:r>
            <a:r>
              <a:rPr lang="en-US">
                <a:solidFill>
                  <a:srgbClr val="FFFF00"/>
                </a:solidFill>
              </a:rPr>
              <a:t>stable set </a:t>
            </a:r>
            <a:r>
              <a:rPr lang="en-US"/>
              <a:t>of replica Pods running at any given time.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727022-9163-4B25-6BCB-757D962DE6BD}"/>
              </a:ext>
            </a:extLst>
          </p:cNvPr>
          <p:cNvSpPr/>
          <p:nvPr/>
        </p:nvSpPr>
        <p:spPr>
          <a:xfrm>
            <a:off x="8319912" y="2813583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short, it is often used to </a:t>
            </a:r>
            <a:r>
              <a:rPr lang="en-US">
                <a:solidFill>
                  <a:srgbClr val="FFFF00"/>
                </a:solidFill>
              </a:rPr>
              <a:t>guarantee the availability </a:t>
            </a:r>
            <a:r>
              <a:rPr lang="en-US"/>
              <a:t>of a specified number of identical Pods</a:t>
            </a:r>
            <a:endParaRPr lang="en-I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A43394-363C-47B0-1D50-C03027040F6C}"/>
              </a:ext>
            </a:extLst>
          </p:cNvPr>
          <p:cNvSpPr/>
          <p:nvPr/>
        </p:nvSpPr>
        <p:spPr>
          <a:xfrm>
            <a:off x="107917" y="4533784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 Deployment runs </a:t>
            </a:r>
            <a:r>
              <a:rPr lang="en-US" sz="2400">
                <a:solidFill>
                  <a:srgbClr val="FFFF00"/>
                </a:solidFill>
              </a:rPr>
              <a:t>multiple replicas </a:t>
            </a:r>
            <a:r>
              <a:rPr lang="en-US" sz="2400"/>
              <a:t>of your application and </a:t>
            </a:r>
            <a:r>
              <a:rPr lang="en-US" sz="2400">
                <a:solidFill>
                  <a:srgbClr val="FFFF00"/>
                </a:solidFill>
              </a:rPr>
              <a:t>automatically replaces </a:t>
            </a:r>
            <a:r>
              <a:rPr lang="en-US" sz="2400"/>
              <a:t>any instances that </a:t>
            </a:r>
            <a:r>
              <a:rPr lang="en-US" sz="2400">
                <a:solidFill>
                  <a:srgbClr val="FFFF00"/>
                </a:solidFill>
              </a:rPr>
              <a:t>fail</a:t>
            </a:r>
            <a:r>
              <a:rPr lang="en-US" sz="2400"/>
              <a:t> or become </a:t>
            </a:r>
            <a:r>
              <a:rPr lang="en-US" sz="2400">
                <a:solidFill>
                  <a:srgbClr val="FFFF00"/>
                </a:solidFill>
              </a:rPr>
              <a:t>unresponsive</a:t>
            </a:r>
            <a:r>
              <a:rPr lang="en-US" sz="2400"/>
              <a:t>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455CF24-31E2-99FA-5C86-656AA306BDF1}"/>
              </a:ext>
            </a:extLst>
          </p:cNvPr>
          <p:cNvSpPr/>
          <p:nvPr/>
        </p:nvSpPr>
        <p:spPr>
          <a:xfrm>
            <a:off x="8319912" y="4524098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Deployments are well-suited for </a:t>
            </a:r>
            <a:r>
              <a:rPr lang="en-US" sz="2400">
                <a:solidFill>
                  <a:srgbClr val="FFFF00"/>
                </a:solidFill>
              </a:rPr>
              <a:t>stateless applications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BCBE73-429A-BEAE-6444-9166216ED139}"/>
              </a:ext>
            </a:extLst>
          </p:cNvPr>
          <p:cNvSpPr/>
          <p:nvPr/>
        </p:nvSpPr>
        <p:spPr>
          <a:xfrm>
            <a:off x="107917" y="6318751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service is an abstraction for pods, providing a stable, so-called </a:t>
            </a:r>
            <a:r>
              <a:rPr lang="en-US">
                <a:solidFill>
                  <a:srgbClr val="FFFF00"/>
                </a:solidFill>
              </a:rPr>
              <a:t>virtual IP (VIP) address</a:t>
            </a:r>
            <a:r>
              <a:rPr lang="en-US"/>
              <a:t>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0BA845-BD5D-9EE3-DE04-BC2EA3E2BD0F}"/>
              </a:ext>
            </a:extLst>
          </p:cNvPr>
          <p:cNvSpPr/>
          <p:nvPr/>
        </p:nvSpPr>
        <p:spPr>
          <a:xfrm>
            <a:off x="8319912" y="6309065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simple terms, service sits </a:t>
            </a:r>
            <a:r>
              <a:rPr lang="en-US" sz="2400" dirty="0">
                <a:solidFill>
                  <a:srgbClr val="FFFF00"/>
                </a:solidFill>
              </a:rPr>
              <a:t>Infront</a:t>
            </a:r>
            <a:r>
              <a:rPr lang="en-US" sz="2400" dirty="0"/>
              <a:t> of a POD and </a:t>
            </a:r>
            <a:r>
              <a:rPr lang="en-US" sz="2400" dirty="0">
                <a:solidFill>
                  <a:srgbClr val="FFFF00"/>
                </a:solidFill>
              </a:rPr>
              <a:t>acts</a:t>
            </a:r>
            <a:r>
              <a:rPr lang="en-US" sz="2400" dirty="0"/>
              <a:t> as a load balancer.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875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YAML &amp; </a:t>
            </a:r>
            <a:r>
              <a:rPr lang="en-IN" err="1"/>
              <a:t>kubectl</a:t>
            </a:r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kubectl</a:t>
            </a:r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074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Demo-06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F5D61E9-5933-EB0A-317C-71DFB8DE2046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2962019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3313530"/>
            <a:ext cx="592623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561253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598130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568549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09559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00884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Nginx Container </a:t>
            </a:r>
          </a:p>
          <a:p>
            <a:pPr algn="ctr"/>
            <a:r>
              <a:rPr lang="en-IN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427443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427443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/>
              <a:t>With Kubernetes our core goal will be to </a:t>
            </a:r>
            <a:r>
              <a:rPr lang="en-IN">
                <a:solidFill>
                  <a:srgbClr val="0070C0"/>
                </a:solidFill>
              </a:rPr>
              <a:t>deploy our applications </a:t>
            </a:r>
            <a:r>
              <a:rPr lang="en-IN"/>
              <a:t>in the form of </a:t>
            </a:r>
            <a:r>
              <a:rPr lang="en-IN">
                <a:solidFill>
                  <a:srgbClr val="0070C0"/>
                </a:solidFill>
              </a:rPr>
              <a:t>containers</a:t>
            </a:r>
            <a:r>
              <a:rPr lang="en-IN"/>
              <a:t> on </a:t>
            </a:r>
            <a:r>
              <a:rPr lang="en-IN">
                <a:solidFill>
                  <a:srgbClr val="0070C0"/>
                </a:solidFill>
              </a:rPr>
              <a:t>worker nodes </a:t>
            </a:r>
            <a:r>
              <a:rPr lang="en-IN"/>
              <a:t>in a k8s cluster. </a:t>
            </a:r>
          </a:p>
          <a:p>
            <a:r>
              <a:rPr lang="en-IN"/>
              <a:t>Kubernetes </a:t>
            </a:r>
            <a:r>
              <a:rPr lang="en-IN">
                <a:solidFill>
                  <a:srgbClr val="0070C0"/>
                </a:solidFill>
              </a:rPr>
              <a:t>does not </a:t>
            </a:r>
            <a:r>
              <a:rPr lang="en-IN"/>
              <a:t>deploy containers directly on the worker nodes.</a:t>
            </a:r>
          </a:p>
          <a:p>
            <a:r>
              <a:rPr lang="en-IN"/>
              <a:t>Container is </a:t>
            </a:r>
            <a:r>
              <a:rPr lang="en-IN">
                <a:solidFill>
                  <a:srgbClr val="0070C0"/>
                </a:solidFill>
              </a:rPr>
              <a:t>encapsulated</a:t>
            </a:r>
            <a:r>
              <a:rPr lang="en-IN"/>
              <a:t> in to a Kubernetes Object named </a:t>
            </a:r>
            <a:r>
              <a:rPr lang="en-IN">
                <a:solidFill>
                  <a:srgbClr val="00B050"/>
                </a:solidFill>
              </a:rPr>
              <a:t>POD</a:t>
            </a:r>
            <a:r>
              <a:rPr lang="en-IN"/>
              <a:t>.</a:t>
            </a:r>
          </a:p>
          <a:p>
            <a:r>
              <a:rPr lang="en-IN"/>
              <a:t>A POD is a </a:t>
            </a:r>
            <a:r>
              <a:rPr lang="en-IN">
                <a:solidFill>
                  <a:srgbClr val="0070C0"/>
                </a:solidFill>
              </a:rPr>
              <a:t>single instance </a:t>
            </a:r>
            <a:r>
              <a:rPr lang="en-IN"/>
              <a:t>of an application.</a:t>
            </a:r>
          </a:p>
          <a:p>
            <a:r>
              <a:rPr lang="en-IN"/>
              <a:t>A POD is the </a:t>
            </a:r>
            <a:r>
              <a:rPr lang="en-IN">
                <a:solidFill>
                  <a:srgbClr val="0070C0"/>
                </a:solidFill>
              </a:rPr>
              <a:t>smallest object </a:t>
            </a:r>
            <a:r>
              <a:rPr lang="en-IN"/>
              <a:t>that we can create in Kubernetes. </a:t>
            </a:r>
          </a:p>
          <a:p>
            <a:endParaRPr lang="en-IN"/>
          </a:p>
        </p:txBody>
      </p:sp>
      <p:pic>
        <p:nvPicPr>
          <p:cNvPr id="43" name="Google Shape;88;p15">
            <a:extLst>
              <a:ext uri="{FF2B5EF4-FFF2-40B4-BE49-F238E27FC236}">
                <a16:creationId xmlns:a16="http://schemas.microsoft.com/office/drawing/2014/main" id="{3068F992-D878-A659-32D9-31CBDFF41D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/>
              <a:t>PODs generally have </a:t>
            </a:r>
            <a:r>
              <a:rPr lang="en-IN">
                <a:solidFill>
                  <a:srgbClr val="0070C0"/>
                </a:solidFill>
              </a:rPr>
              <a:t>one to one </a:t>
            </a:r>
            <a:r>
              <a:rPr lang="en-IN"/>
              <a:t>relationship with containers. </a:t>
            </a:r>
          </a:p>
          <a:p>
            <a:r>
              <a:rPr lang="en-IN"/>
              <a:t>To scale up we </a:t>
            </a:r>
            <a:r>
              <a:rPr lang="en-IN">
                <a:solidFill>
                  <a:srgbClr val="0070C0"/>
                </a:solidFill>
              </a:rPr>
              <a:t>create</a:t>
            </a:r>
            <a:r>
              <a:rPr lang="en-IN"/>
              <a:t> new POD and to scale down we </a:t>
            </a:r>
            <a:r>
              <a:rPr lang="en-IN">
                <a:solidFill>
                  <a:srgbClr val="0070C0"/>
                </a:solidFill>
              </a:rPr>
              <a:t>delete</a:t>
            </a:r>
            <a:r>
              <a:rPr lang="en-IN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68" name="Google Shape;88;p15">
            <a:extLst>
              <a:ext uri="{FF2B5EF4-FFF2-40B4-BE49-F238E27FC236}">
                <a16:creationId xmlns:a16="http://schemas.microsoft.com/office/drawing/2014/main" id="{2C1D4CF6-BA4F-FDA1-AAB6-C3B8C5D99B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–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We </a:t>
            </a:r>
            <a:r>
              <a:rPr lang="en-IN">
                <a:solidFill>
                  <a:srgbClr val="0070C0"/>
                </a:solidFill>
              </a:rPr>
              <a:t>cannot have </a:t>
            </a:r>
            <a:r>
              <a:rPr lang="en-IN"/>
              <a:t>multiple containers of </a:t>
            </a:r>
            <a:r>
              <a:rPr lang="en-IN">
                <a:solidFill>
                  <a:srgbClr val="389954"/>
                </a:solidFill>
              </a:rPr>
              <a:t>same kind </a:t>
            </a:r>
            <a:r>
              <a:rPr lang="en-IN"/>
              <a:t>in a single POD. </a:t>
            </a:r>
          </a:p>
          <a:p>
            <a:r>
              <a:rPr lang="en-IN">
                <a:solidFill>
                  <a:srgbClr val="C00000"/>
                </a:solidFill>
              </a:rPr>
              <a:t>Example: </a:t>
            </a:r>
            <a:r>
              <a:rPr lang="en-IN"/>
              <a:t>Two NGINX containers in single POD serving same purpose is </a:t>
            </a:r>
            <a:r>
              <a:rPr lang="en-IN">
                <a:solidFill>
                  <a:srgbClr val="C00000"/>
                </a:solidFill>
              </a:rPr>
              <a:t>not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recommended</a:t>
            </a:r>
            <a:r>
              <a:rPr lang="en-IN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77" name="Google Shape;88;p15">
            <a:extLst>
              <a:ext uri="{FF2B5EF4-FFF2-40B4-BE49-F238E27FC236}">
                <a16:creationId xmlns:a16="http://schemas.microsoft.com/office/drawing/2014/main" id="{83D87D1F-7F54-2256-0B22-75A9F9568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/>
              <a:t>Kubernetes - 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Helper </a:t>
            </a:r>
          </a:p>
          <a:p>
            <a:r>
              <a:rPr lang="en-IN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We can have multiple containers in a single POD, provided </a:t>
            </a:r>
            <a:r>
              <a:rPr lang="en-IN">
                <a:solidFill>
                  <a:srgbClr val="0070C0"/>
                </a:solidFill>
              </a:rPr>
              <a:t>they are not of same kind</a:t>
            </a:r>
            <a:r>
              <a:rPr lang="en-IN"/>
              <a:t>. </a:t>
            </a:r>
          </a:p>
          <a:p>
            <a:r>
              <a:rPr lang="en-IN">
                <a:solidFill>
                  <a:srgbClr val="C00000"/>
                </a:solidFill>
              </a:rPr>
              <a:t>Helper Containers (Side-car)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Data Pullers: </a:t>
            </a:r>
            <a:r>
              <a:rPr lang="en-US"/>
              <a:t>Pull data required by Main Container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Data pushers: </a:t>
            </a:r>
            <a:r>
              <a:rPr lang="en-US"/>
              <a:t>Push data by collecting from main container (logs)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Proxies: </a:t>
            </a:r>
            <a:r>
              <a:rPr lang="en-US"/>
              <a:t>Writes static data to html files using Helper container and Reads using Main Container. </a:t>
            </a:r>
          </a:p>
          <a:p>
            <a:r>
              <a:rPr lang="en-US">
                <a:solidFill>
                  <a:srgbClr val="C00000"/>
                </a:solidFill>
              </a:rPr>
              <a:t>Communication</a:t>
            </a:r>
          </a:p>
          <a:p>
            <a:pPr lvl="1"/>
            <a:r>
              <a:rPr lang="en-US"/>
              <a:t>The two containers can easily communicate with each other easily as they share same </a:t>
            </a:r>
            <a:r>
              <a:rPr lang="en-US">
                <a:solidFill>
                  <a:srgbClr val="0070C0"/>
                </a:solidFill>
              </a:rPr>
              <a:t>network space</a:t>
            </a:r>
            <a:r>
              <a:rPr lang="en-US"/>
              <a:t>.</a:t>
            </a:r>
          </a:p>
          <a:p>
            <a:pPr lvl="1"/>
            <a:r>
              <a:rPr lang="en-US"/>
              <a:t>They can also easily share </a:t>
            </a:r>
            <a:r>
              <a:rPr lang="en-US">
                <a:solidFill>
                  <a:srgbClr val="0070C0"/>
                </a:solidFill>
              </a:rPr>
              <a:t>same storage space</a:t>
            </a:r>
            <a:r>
              <a:rPr lang="en-US"/>
              <a:t>. </a:t>
            </a:r>
          </a:p>
          <a:p>
            <a:r>
              <a:rPr lang="en-US"/>
              <a:t>Multi-Container Pods is a </a:t>
            </a:r>
            <a:r>
              <a:rPr lang="en-US">
                <a:solidFill>
                  <a:srgbClr val="0070C0"/>
                </a:solidFill>
              </a:rPr>
              <a:t>rare use-case </a:t>
            </a:r>
            <a:r>
              <a:rPr lang="en-US"/>
              <a:t>and we will try to focus on core fundamentals. </a:t>
            </a:r>
            <a:endParaRPr lang="en-IN"/>
          </a:p>
        </p:txBody>
      </p:sp>
      <p:pic>
        <p:nvPicPr>
          <p:cNvPr id="31" name="Google Shape;88;p15">
            <a:extLst>
              <a:ext uri="{FF2B5EF4-FFF2-40B4-BE49-F238E27FC236}">
                <a16:creationId xmlns:a16="http://schemas.microsoft.com/office/drawing/2014/main" id="{41DCDCCC-5814-C76A-C133-82A444997B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1D941F-8CF5-D75F-FD59-01D11D34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3" y="1742560"/>
            <a:ext cx="4313536" cy="41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5967530" y="3456880"/>
            <a:ext cx="7625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Kubernetes Pods Demo</a:t>
            </a:r>
          </a:p>
        </p:txBody>
      </p:sp>
    </p:spTree>
    <p:extLst>
      <p:ext uri="{BB962C8B-B14F-4D97-AF65-F5344CB8AC3E}">
        <p14:creationId xmlns:p14="http://schemas.microsoft.com/office/powerpoint/2010/main" val="210959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935424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935424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935424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937486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939449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75" y="379568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939449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BD96AB-D69C-F673-D838-168A6B2F4297}"/>
              </a:ext>
            </a:extLst>
          </p:cNvPr>
          <p:cNvSpPr/>
          <p:nvPr/>
        </p:nvSpPr>
        <p:spPr>
          <a:xfrm>
            <a:off x="9093199" y="3637280"/>
            <a:ext cx="5371361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4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755123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Load Balancer</a:t>
            </a:r>
          </a:p>
        </p:txBody>
      </p:sp>
      <p:sp>
        <p:nvSpPr>
          <p:cNvPr id="14" name="Google Shape;280;p25">
            <a:extLst>
              <a:ext uri="{FF2B5EF4-FFF2-40B4-BE49-F238E27FC236}">
                <a16:creationId xmlns:a16="http://schemas.microsoft.com/office/drawing/2014/main" id="{2051E43B-AE6A-234F-6D91-EB93416F45DB}"/>
              </a:ext>
            </a:extLst>
          </p:cNvPr>
          <p:cNvSpPr txBox="1"/>
          <p:nvPr/>
        </p:nvSpPr>
        <p:spPr>
          <a:xfrm>
            <a:off x="4493736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294;p25">
            <a:extLst>
              <a:ext uri="{FF2B5EF4-FFF2-40B4-BE49-F238E27FC236}">
                <a16:creationId xmlns:a16="http://schemas.microsoft.com/office/drawing/2014/main" id="{48ACFA7E-07BE-AA84-2930-B7B765FAE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884" y="971611"/>
            <a:ext cx="1014917" cy="8916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5;p25">
            <a:extLst>
              <a:ext uri="{FF2B5EF4-FFF2-40B4-BE49-F238E27FC236}">
                <a16:creationId xmlns:a16="http://schemas.microsoft.com/office/drawing/2014/main" id="{658352D0-33E5-7B72-8F7C-F56212914799}"/>
              </a:ext>
            </a:extLst>
          </p:cNvPr>
          <p:cNvSpPr txBox="1"/>
          <p:nvPr/>
        </p:nvSpPr>
        <p:spPr>
          <a:xfrm>
            <a:off x="6923261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292;p25">
            <a:extLst>
              <a:ext uri="{FF2B5EF4-FFF2-40B4-BE49-F238E27FC236}">
                <a16:creationId xmlns:a16="http://schemas.microsoft.com/office/drawing/2014/main" id="{B1438205-1697-5B1F-391D-65876A83C9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060" y="992903"/>
            <a:ext cx="1203419" cy="87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7">
            <a:extLst>
              <a:ext uri="{FF2B5EF4-FFF2-40B4-BE49-F238E27FC236}">
                <a16:creationId xmlns:a16="http://schemas.microsoft.com/office/drawing/2014/main" id="{D32BF192-9545-0D1C-E970-0AFCA7BF21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3691" y="992903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A4B52B-3ECC-F1F0-7EE7-E23363DCC089}"/>
              </a:ext>
            </a:extLst>
          </p:cNvPr>
          <p:cNvSpPr txBox="1"/>
          <p:nvPr/>
        </p:nvSpPr>
        <p:spPr>
          <a:xfrm>
            <a:off x="9268505" y="22152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A6964C58-EEA3-23AE-0082-68460797E8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Kubernetes - Wikipedia">
            <a:extLst>
              <a:ext uri="{FF2B5EF4-FFF2-40B4-BE49-F238E27FC236}">
                <a16:creationId xmlns:a16="http://schemas.microsoft.com/office/drawing/2014/main" id="{A0AD3C37-4B90-8E01-95D7-89692988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B54605C5-24A7-5939-401A-D5CCAE9B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373" y="213513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8ACDD4-233F-09A7-8D09-3A438B5C5463}"/>
              </a:ext>
            </a:extLst>
          </p:cNvPr>
          <p:cNvSpPr/>
          <p:nvPr/>
        </p:nvSpPr>
        <p:spPr>
          <a:xfrm>
            <a:off x="5634377" y="5948624"/>
            <a:ext cx="3386029" cy="167504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E24C7-CAE9-F288-8C1C-8E6670735D0D}"/>
              </a:ext>
            </a:extLst>
          </p:cNvPr>
          <p:cNvSpPr txBox="1"/>
          <p:nvPr/>
        </p:nvSpPr>
        <p:spPr>
          <a:xfrm>
            <a:off x="5856075" y="7100452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20" name="Google Shape;126;p17">
            <a:extLst>
              <a:ext uri="{FF2B5EF4-FFF2-40B4-BE49-F238E27FC236}">
                <a16:creationId xmlns:a16="http://schemas.microsoft.com/office/drawing/2014/main" id="{13ABA843-4EE5-65D1-8453-2D808F8866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878" y="6003279"/>
            <a:ext cx="1282642" cy="1089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/>
              <a:t>Kubernetes 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2041874" y="691435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GKE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49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k8s 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 Service(Internal to k8s cluster)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NodePort</a:t>
            </a:r>
            <a:r>
              <a:rPr lang="en-IN" dirty="0"/>
              <a:t> Service (Internet + internal)</a:t>
            </a:r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/>
              <a:t> Service (Internet + internal)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Ingress Service </a:t>
            </a:r>
            <a:r>
              <a:rPr lang="en-IN" dirty="0"/>
              <a:t>(Internet + internal)</a:t>
            </a:r>
          </a:p>
          <a:p>
            <a:r>
              <a:rPr lang="en-IN" dirty="0" err="1">
                <a:solidFill>
                  <a:srgbClr val="C00000"/>
                </a:solidFill>
              </a:rPr>
              <a:t>LoadBalancer</a:t>
            </a:r>
            <a:r>
              <a:rPr lang="en-IN" dirty="0">
                <a:solidFill>
                  <a:srgbClr val="C00000"/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Google GKE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70C0"/>
                </a:solidFill>
              </a:rPr>
              <a:t>Kubernetes </a:t>
            </a:r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>
                <a:solidFill>
                  <a:srgbClr val="0070C0"/>
                </a:solidFill>
              </a:rPr>
              <a:t>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70C0"/>
                </a:solidFill>
              </a:rPr>
              <a:t>Google Cloud Load Balancer.</a:t>
            </a:r>
          </a:p>
          <a:p>
            <a:pPr lvl="1"/>
            <a:r>
              <a:rPr lang="en-IN" dirty="0"/>
              <a:t>When  we deploy k8s load balancer service in </a:t>
            </a:r>
            <a:r>
              <a:rPr lang="en-IN" dirty="0">
                <a:solidFill>
                  <a:srgbClr val="0070C0"/>
                </a:solidFill>
              </a:rPr>
              <a:t>GKE Cluster</a:t>
            </a:r>
            <a:r>
              <a:rPr lang="en-IN" dirty="0"/>
              <a:t>, the following will be created 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Load Balancer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External IP</a:t>
            </a:r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targetPort</a:t>
            </a:r>
            <a:r>
              <a:rPr lang="en-US" sz="160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70C0"/>
              </a:solidFill>
            </a:endParaRP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4750" y="666324"/>
            <a:ext cx="1001412" cy="1001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456541" y="1489401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7" idx="1"/>
          </p:cNvCxnSpPr>
          <p:nvPr/>
        </p:nvCxnSpPr>
        <p:spPr>
          <a:xfrm>
            <a:off x="9296162" y="1167030"/>
            <a:ext cx="2196109" cy="3331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ClusterIP</a:t>
            </a:r>
            <a:r>
              <a:rPr lang="en-US" sz="160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391912" y="890031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http://&lt;External-IP&gt;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00B0F0"/>
                </a:solidFill>
              </a:rPr>
              <a:t>Google Cloud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12735472" y="1563408"/>
            <a:ext cx="933333" cy="866852"/>
          </a:xfrm>
          <a:prstGeom prst="bentConnector3">
            <a:avLst>
              <a:gd name="adj1" fmla="val 108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A24801-C675-C8E8-70FC-B4A45B2EE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1454" y="870514"/>
            <a:ext cx="908219" cy="659654"/>
          </a:xfrm>
          <a:prstGeom prst="rect">
            <a:avLst/>
          </a:prstGeom>
        </p:spPr>
      </p:pic>
      <p:pic>
        <p:nvPicPr>
          <p:cNvPr id="7" name="Google Shape;294;p25">
            <a:extLst>
              <a:ext uri="{FF2B5EF4-FFF2-40B4-BE49-F238E27FC236}">
                <a16:creationId xmlns:a16="http://schemas.microsoft.com/office/drawing/2014/main" id="{7BB64917-6776-16A1-5B77-909AF945380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2271" y="870514"/>
            <a:ext cx="658599" cy="659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CEC70-41C8-A832-E17D-43BCA771C0FE}"/>
              </a:ext>
            </a:extLst>
          </p:cNvPr>
          <p:cNvSpPr txBox="1"/>
          <p:nvPr/>
        </p:nvSpPr>
        <p:spPr>
          <a:xfrm>
            <a:off x="11088156" y="601027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External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97E2F-8367-ECF4-294C-C3D25AA131C7}"/>
              </a:ext>
            </a:extLst>
          </p:cNvPr>
          <p:cNvSpPr txBox="1"/>
          <p:nvPr/>
        </p:nvSpPr>
        <p:spPr>
          <a:xfrm>
            <a:off x="12673342" y="608608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Load Balancer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A6D59-603D-722D-D420-41F7523336C3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150870" y="1200341"/>
            <a:ext cx="103058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83" grpId="0" animBg="1"/>
      <p:bldP spid="86" grpId="0" animBg="1"/>
      <p:bldP spid="26" grpId="0"/>
      <p:bldP spid="21" grpId="0" animBg="1"/>
      <p:bldP spid="59" grpId="0"/>
      <p:bldP spid="10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819964" y="2764585"/>
            <a:ext cx="7315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Load Balancer Service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&amp; Pods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F72F1-610B-90BB-CB65-B1EE4C57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3" y="1041400"/>
            <a:ext cx="4800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B6F5ED56-2921-B58E-AB0E-E82F09AEFC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A4BB4E-5A33-D754-AE3F-DDF5217855CB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2993555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9674F581-0456-2249-7265-ECEBB163F5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639" y="3261585"/>
            <a:ext cx="2077122" cy="179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E5D-7728-784F-BAD3-36382014BFDC}"/>
              </a:ext>
            </a:extLst>
          </p:cNvPr>
          <p:cNvSpPr txBox="1"/>
          <p:nvPr/>
        </p:nvSpPr>
        <p:spPr>
          <a:xfrm>
            <a:off x="6429393" y="505742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4041C9-8D14-502A-B60C-20385FD9C3E7}"/>
              </a:ext>
            </a:extLst>
          </p:cNvPr>
          <p:cNvSpPr/>
          <p:nvPr/>
        </p:nvSpPr>
        <p:spPr>
          <a:xfrm>
            <a:off x="417689" y="1636889"/>
            <a:ext cx="4831644" cy="1624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High Availability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69485-4681-7CC5-1B61-80854282FD87}"/>
              </a:ext>
            </a:extLst>
          </p:cNvPr>
          <p:cNvSpPr/>
          <p:nvPr/>
        </p:nvSpPr>
        <p:spPr>
          <a:xfrm>
            <a:off x="417689" y="5367867"/>
            <a:ext cx="4831644" cy="162469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Scaling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D31EFF-D85E-4BBE-F5D0-E160BCBFEBE7}"/>
              </a:ext>
            </a:extLst>
          </p:cNvPr>
          <p:cNvSpPr/>
          <p:nvPr/>
        </p:nvSpPr>
        <p:spPr>
          <a:xfrm>
            <a:off x="9510889" y="1636889"/>
            <a:ext cx="4831644" cy="162469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Load Balancing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A0970B-A3CD-7570-9E14-0FB6E836F870}"/>
              </a:ext>
            </a:extLst>
          </p:cNvPr>
          <p:cNvSpPr/>
          <p:nvPr/>
        </p:nvSpPr>
        <p:spPr>
          <a:xfrm>
            <a:off x="9510889" y="5367867"/>
            <a:ext cx="4831644" cy="162469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Labels &amp; Selectors</a:t>
            </a:r>
          </a:p>
        </p:txBody>
      </p:sp>
    </p:spTree>
    <p:extLst>
      <p:ext uri="{BB962C8B-B14F-4D97-AF65-F5344CB8AC3E}">
        <p14:creationId xmlns:p14="http://schemas.microsoft.com/office/powerpoint/2010/main" val="32964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/>
              <a:t>A </a:t>
            </a:r>
            <a:r>
              <a:rPr lang="en-IN" err="1"/>
              <a:t>ReplicaSet’s</a:t>
            </a:r>
            <a:r>
              <a:rPr lang="en-IN"/>
              <a:t> purpose is to maintain a </a:t>
            </a:r>
            <a:r>
              <a:rPr lang="en-IN">
                <a:solidFill>
                  <a:srgbClr val="0070C0"/>
                </a:solidFill>
              </a:rPr>
              <a:t>stable set of replica Pods </a:t>
            </a:r>
            <a:r>
              <a:rPr lang="en-IN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If our </a:t>
            </a:r>
            <a:r>
              <a:rPr lang="en-IN">
                <a:solidFill>
                  <a:srgbClr val="0070C0"/>
                </a:solidFill>
              </a:rPr>
              <a:t>application crashes (any pod dies), </a:t>
            </a:r>
            <a:r>
              <a:rPr lang="en-IN" err="1"/>
              <a:t>replicaset</a:t>
            </a:r>
            <a:r>
              <a:rPr lang="en-IN"/>
              <a:t> will </a:t>
            </a:r>
            <a:r>
              <a:rPr lang="en-IN">
                <a:solidFill>
                  <a:srgbClr val="00B050"/>
                </a:solidFill>
              </a:rPr>
              <a:t>recreate</a:t>
            </a:r>
            <a:r>
              <a:rPr lang="en-IN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Reliability</a:t>
            </a:r>
          </a:p>
          <a:p>
            <a:pPr algn="ctr"/>
            <a:r>
              <a:rPr lang="en-US" sz="3000"/>
              <a:t>Or </a:t>
            </a:r>
          </a:p>
          <a:p>
            <a:pPr algn="ctr"/>
            <a:r>
              <a:rPr lang="en-US" sz="300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701059" y="2819071"/>
            <a:ext cx="5583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ReplicaSet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9BE91-944D-DD1A-F57E-79EE308A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3" y="1826103"/>
            <a:ext cx="4565166" cy="39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44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1" y="6953569"/>
            <a:ext cx="3596191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Demo-08 to 11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</a:p>
        </p:txBody>
      </p:sp>
      <p:pic>
        <p:nvPicPr>
          <p:cNvPr id="4" name="Google Shape;89;p15">
            <a:extLst>
              <a:ext uri="{FF2B5EF4-FFF2-40B4-BE49-F238E27FC236}">
                <a16:creationId xmlns:a16="http://schemas.microsoft.com/office/drawing/2014/main" id="{65538D10-3967-BC22-3C83-6DFAC8DBF9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EDA408-634C-DD55-4C0D-5B2C0C5618EF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186613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IN" b="0"/>
              <a:t>Google Kubernetes Engine GKE with DevOps|75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349127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/>
              <a:t>Kubernetes - 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Deployment Usecases</a:t>
            </a:r>
          </a:p>
        </p:txBody>
      </p:sp>
      <p:pic>
        <p:nvPicPr>
          <p:cNvPr id="3" name="Google Shape;89;p15">
            <a:extLst>
              <a:ext uri="{FF2B5EF4-FFF2-40B4-BE49-F238E27FC236}">
                <a16:creationId xmlns:a16="http://schemas.microsoft.com/office/drawing/2014/main" id="{295B1837-B7AF-1B40-DA96-AFE9D356D9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0128" y="3225997"/>
            <a:ext cx="2190146" cy="177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A62682-55B9-C3A7-E904-1DEADBFDA9F0}"/>
              </a:ext>
            </a:extLst>
          </p:cNvPr>
          <p:cNvSpPr txBox="1"/>
          <p:nvPr/>
        </p:nvSpPr>
        <p:spPr>
          <a:xfrm>
            <a:off x="6518829" y="5003602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FD1856-0D95-4688-B3BE-152CC51AFD41}"/>
              </a:ext>
            </a:extLst>
          </p:cNvPr>
          <p:cNvSpPr/>
          <p:nvPr/>
        </p:nvSpPr>
        <p:spPr>
          <a:xfrm>
            <a:off x="51255" y="1512711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Create</a:t>
            </a:r>
            <a:r>
              <a:rPr lang="en-US" sz="3000" dirty="0"/>
              <a:t> a Deployment to rollout a ReplicaSet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226B7-9D75-8E26-E646-65715A8BCD20}"/>
              </a:ext>
            </a:extLst>
          </p:cNvPr>
          <p:cNvSpPr/>
          <p:nvPr/>
        </p:nvSpPr>
        <p:spPr>
          <a:xfrm>
            <a:off x="51255" y="3019778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Update</a:t>
            </a:r>
            <a:r>
              <a:rPr lang="en-US" sz="3000" dirty="0"/>
              <a:t> Deployment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7635A8-A4E7-948F-3174-EA3F10E5E38E}"/>
              </a:ext>
            </a:extLst>
          </p:cNvPr>
          <p:cNvSpPr/>
          <p:nvPr/>
        </p:nvSpPr>
        <p:spPr>
          <a:xfrm>
            <a:off x="51255" y="4526845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Roll back </a:t>
            </a:r>
            <a:r>
              <a:rPr lang="en-US" sz="3000" dirty="0"/>
              <a:t>to an earlier Deployment revision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385CD3-E145-E7EE-8449-6F6D64BC040D}"/>
              </a:ext>
            </a:extLst>
          </p:cNvPr>
          <p:cNvSpPr/>
          <p:nvPr/>
        </p:nvSpPr>
        <p:spPr>
          <a:xfrm>
            <a:off x="51255" y="6033912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Scale up </a:t>
            </a:r>
            <a:r>
              <a:rPr lang="en-US" sz="3000" dirty="0"/>
              <a:t>the Deployment to facilitate more load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C007-1DE1-B77E-013D-FD3A4A2A4E6B}"/>
              </a:ext>
            </a:extLst>
          </p:cNvPr>
          <p:cNvSpPr/>
          <p:nvPr/>
        </p:nvSpPr>
        <p:spPr>
          <a:xfrm>
            <a:off x="9889068" y="1512711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Pausing and Resuming </a:t>
            </a:r>
            <a:r>
              <a:rPr lang="en-US" sz="3000" dirty="0"/>
              <a:t>Deployment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F2C4E0-A480-6B39-091B-04BF956E430A}"/>
              </a:ext>
            </a:extLst>
          </p:cNvPr>
          <p:cNvSpPr/>
          <p:nvPr/>
        </p:nvSpPr>
        <p:spPr>
          <a:xfrm>
            <a:off x="9889068" y="3019778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Use the </a:t>
            </a:r>
            <a:r>
              <a:rPr lang="en-US" sz="3000" dirty="0">
                <a:solidFill>
                  <a:srgbClr val="FFFF00"/>
                </a:solidFill>
              </a:rPr>
              <a:t>Status</a:t>
            </a:r>
            <a:r>
              <a:rPr lang="en-US" sz="3000" dirty="0"/>
              <a:t> of the Deployment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210C1EB-923A-3B2E-D6DE-6483CF0C6735}"/>
              </a:ext>
            </a:extLst>
          </p:cNvPr>
          <p:cNvSpPr/>
          <p:nvPr/>
        </p:nvSpPr>
        <p:spPr>
          <a:xfrm>
            <a:off x="9889068" y="4526845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Cleanup</a:t>
            </a:r>
            <a:r>
              <a:rPr lang="en-US" sz="3000" dirty="0"/>
              <a:t> Older </a:t>
            </a:r>
            <a:r>
              <a:rPr lang="en-US" sz="3000" dirty="0" err="1"/>
              <a:t>ReplicaSets</a:t>
            </a:r>
            <a:r>
              <a:rPr lang="en-US" sz="3000" dirty="0"/>
              <a:t> in a Deployment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E2F357-E059-D794-4811-2F7B52923052}"/>
              </a:ext>
            </a:extLst>
          </p:cNvPr>
          <p:cNvSpPr/>
          <p:nvPr/>
        </p:nvSpPr>
        <p:spPr>
          <a:xfrm>
            <a:off x="9889068" y="6033912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Canary</a:t>
            </a:r>
            <a:r>
              <a:rPr lang="en-US" sz="3000" dirty="0"/>
              <a:t> Deployments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53C84-3650-898A-C3C7-ED5F47722D15}"/>
              </a:ext>
            </a:extLst>
          </p:cNvPr>
          <p:cNvSpPr/>
          <p:nvPr/>
        </p:nvSpPr>
        <p:spPr>
          <a:xfrm>
            <a:off x="4741332" y="1614311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F751F4-0FD6-866F-C91C-C09189466872}"/>
              </a:ext>
            </a:extLst>
          </p:cNvPr>
          <p:cNvSpPr/>
          <p:nvPr/>
        </p:nvSpPr>
        <p:spPr>
          <a:xfrm>
            <a:off x="4763908" y="3160889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908A4E-88F4-B1F2-ADB5-76B02CE0694E}"/>
              </a:ext>
            </a:extLst>
          </p:cNvPr>
          <p:cNvSpPr/>
          <p:nvPr/>
        </p:nvSpPr>
        <p:spPr>
          <a:xfrm>
            <a:off x="4735233" y="4707467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D5A0B9-AA23-F02C-9ED2-3029B2626A1A}"/>
              </a:ext>
            </a:extLst>
          </p:cNvPr>
          <p:cNvSpPr/>
          <p:nvPr/>
        </p:nvSpPr>
        <p:spPr>
          <a:xfrm>
            <a:off x="4757809" y="6254045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3FA1-C12D-E583-283C-1F4D2079338A}"/>
              </a:ext>
            </a:extLst>
          </p:cNvPr>
          <p:cNvSpPr/>
          <p:nvPr/>
        </p:nvSpPr>
        <p:spPr>
          <a:xfrm>
            <a:off x="8873978" y="1614311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04C791-7DC7-8879-B690-D25C7BC0539F}"/>
              </a:ext>
            </a:extLst>
          </p:cNvPr>
          <p:cNvSpPr/>
          <p:nvPr/>
        </p:nvSpPr>
        <p:spPr>
          <a:xfrm>
            <a:off x="8896554" y="3160889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CA7AED-3104-B2A3-44ED-6788B79B26C3}"/>
              </a:ext>
            </a:extLst>
          </p:cNvPr>
          <p:cNvSpPr/>
          <p:nvPr/>
        </p:nvSpPr>
        <p:spPr>
          <a:xfrm>
            <a:off x="8867879" y="4707467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BAD6A-55FF-EF61-616D-FECE136531AD}"/>
              </a:ext>
            </a:extLst>
          </p:cNvPr>
          <p:cNvSpPr/>
          <p:nvPr/>
        </p:nvSpPr>
        <p:spPr>
          <a:xfrm>
            <a:off x="8890455" y="6254045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229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D3EEE-9B04-6F83-69C2-F7B405D6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5E7FB-BA58-DD5B-6ECF-F06110D98D3F}"/>
              </a:ext>
            </a:extLst>
          </p:cNvPr>
          <p:cNvSpPr txBox="1"/>
          <p:nvPr/>
        </p:nvSpPr>
        <p:spPr>
          <a:xfrm>
            <a:off x="6389372" y="2819071"/>
            <a:ext cx="6206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Deployment Demo</a:t>
            </a:r>
          </a:p>
        </p:txBody>
      </p:sp>
      <p:pic>
        <p:nvPicPr>
          <p:cNvPr id="3" name="Google Shape;89;p15">
            <a:extLst>
              <a:ext uri="{FF2B5EF4-FFF2-40B4-BE49-F238E27FC236}">
                <a16:creationId xmlns:a16="http://schemas.microsoft.com/office/drawing/2014/main" id="{2027E130-2F44-F779-917D-5E730C344B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190" y="2025727"/>
            <a:ext cx="4250452" cy="352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661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3" name="Google Shape;126;p17">
            <a:extLst>
              <a:ext uri="{FF2B5EF4-FFF2-40B4-BE49-F238E27FC236}">
                <a16:creationId xmlns:a16="http://schemas.microsoft.com/office/drawing/2014/main" id="{54476A56-DCFC-AC2C-A250-4FF293F8E3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907DBB-E208-1AC7-E798-278E09261A1C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52410B-F106-963D-DFDC-6AF62A8D9809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834330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7B6D6-2AB2-22ED-ABB7-E2E6B6787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D3C18-CB6C-F602-01E7-4DB0A7FE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</a:p>
        </p:txBody>
      </p:sp>
      <p:pic>
        <p:nvPicPr>
          <p:cNvPr id="5" name="Google Shape;126;p17">
            <a:extLst>
              <a:ext uri="{FF2B5EF4-FFF2-40B4-BE49-F238E27FC236}">
                <a16:creationId xmlns:a16="http://schemas.microsoft.com/office/drawing/2014/main" id="{A77DAB35-16B1-E8DC-9E35-D09DAFC126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1779" y="2684897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8A3EB-BCC6-0514-3000-2BCE37CEE941}"/>
              </a:ext>
            </a:extLst>
          </p:cNvPr>
          <p:cNvSpPr txBox="1"/>
          <p:nvPr/>
        </p:nvSpPr>
        <p:spPr>
          <a:xfrm>
            <a:off x="6871251" y="5211487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466170-E3AD-EE9C-6B83-1ED183797008}"/>
              </a:ext>
            </a:extLst>
          </p:cNvPr>
          <p:cNvSpPr/>
          <p:nvPr/>
        </p:nvSpPr>
        <p:spPr>
          <a:xfrm>
            <a:off x="2935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ClusterIP Service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B035EC-54A6-37ED-E4F3-D3736B627B6F}"/>
              </a:ext>
            </a:extLst>
          </p:cNvPr>
          <p:cNvSpPr/>
          <p:nvPr/>
        </p:nvSpPr>
        <p:spPr>
          <a:xfrm>
            <a:off x="2935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NodePort Service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4BDD2-60EF-9BBC-5F17-53DB2801C3E9}"/>
              </a:ext>
            </a:extLst>
          </p:cNvPr>
          <p:cNvSpPr/>
          <p:nvPr/>
        </p:nvSpPr>
        <p:spPr>
          <a:xfrm>
            <a:off x="92851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LoadBalancer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F65845-0E7A-6E55-C050-728927EBBF7A}"/>
              </a:ext>
            </a:extLst>
          </p:cNvPr>
          <p:cNvSpPr/>
          <p:nvPr/>
        </p:nvSpPr>
        <p:spPr>
          <a:xfrm>
            <a:off x="92851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ExternalName Service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C4C995-292F-5B65-8BC2-09F1F98A3045}"/>
              </a:ext>
            </a:extLst>
          </p:cNvPr>
          <p:cNvSpPr/>
          <p:nvPr/>
        </p:nvSpPr>
        <p:spPr>
          <a:xfrm>
            <a:off x="2935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Headless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431A87-2FD2-ABCA-B44E-ACC62605ACA1}"/>
              </a:ext>
            </a:extLst>
          </p:cNvPr>
          <p:cNvSpPr/>
          <p:nvPr/>
        </p:nvSpPr>
        <p:spPr>
          <a:xfrm>
            <a:off x="92851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Ingress Service</a:t>
            </a:r>
          </a:p>
        </p:txBody>
      </p:sp>
    </p:spTree>
    <p:extLst>
      <p:ext uri="{BB962C8B-B14F-4D97-AF65-F5344CB8AC3E}">
        <p14:creationId xmlns:p14="http://schemas.microsoft.com/office/powerpoint/2010/main" val="204826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B7B6D6-2AB2-22ED-ABB7-E2E6B6787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D3C18-CB6C-F602-01E7-4DB0A7FE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</a:p>
        </p:txBody>
      </p:sp>
      <p:pic>
        <p:nvPicPr>
          <p:cNvPr id="5" name="Google Shape;126;p17">
            <a:extLst>
              <a:ext uri="{FF2B5EF4-FFF2-40B4-BE49-F238E27FC236}">
                <a16:creationId xmlns:a16="http://schemas.microsoft.com/office/drawing/2014/main" id="{A77DAB35-16B1-E8DC-9E35-D09DAFC126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4113" y="2897196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8A3EB-BCC6-0514-3000-2BCE37CEE941}"/>
              </a:ext>
            </a:extLst>
          </p:cNvPr>
          <p:cNvSpPr txBox="1"/>
          <p:nvPr/>
        </p:nvSpPr>
        <p:spPr>
          <a:xfrm>
            <a:off x="6913585" y="5423786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CB54A3-AA5F-7A22-C359-9197FC1A80D0}"/>
              </a:ext>
            </a:extLst>
          </p:cNvPr>
          <p:cNvSpPr/>
          <p:nvPr/>
        </p:nvSpPr>
        <p:spPr>
          <a:xfrm>
            <a:off x="327376" y="881598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Cluster IP (default): </a:t>
            </a:r>
            <a:r>
              <a:rPr lang="en-US" sz="2600"/>
              <a:t>Used for </a:t>
            </a:r>
            <a:r>
              <a:rPr lang="en-US" sz="2600">
                <a:solidFill>
                  <a:srgbClr val="FFFF00"/>
                </a:solidFill>
              </a:rPr>
              <a:t>internal communication </a:t>
            </a:r>
            <a:r>
              <a:rPr lang="en-US" sz="2600"/>
              <a:t>between applications inside k8s cluster  with a stable Internal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7E1298-FC03-D942-C211-184F59307B05}"/>
              </a:ext>
            </a:extLst>
          </p:cNvPr>
          <p:cNvSpPr/>
          <p:nvPr/>
        </p:nvSpPr>
        <p:spPr>
          <a:xfrm>
            <a:off x="282221" y="3249264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NodePort: </a:t>
            </a:r>
            <a:r>
              <a:rPr lang="en-IN" sz="2600" b="1"/>
              <a:t> </a:t>
            </a:r>
            <a:r>
              <a:rPr lang="en-IN" sz="2600"/>
              <a:t>Clients send requests to the IP address of a </a:t>
            </a:r>
            <a:r>
              <a:rPr lang="en-IN" sz="2600">
                <a:solidFill>
                  <a:srgbClr val="FFFF00"/>
                </a:solidFill>
              </a:rPr>
              <a:t>worker node on </a:t>
            </a:r>
            <a:r>
              <a:rPr lang="en-IN" sz="2600"/>
              <a:t>one or more </a:t>
            </a:r>
            <a:r>
              <a:rPr lang="en-IN" sz="2600" err="1"/>
              <a:t>nodePort</a:t>
            </a:r>
            <a:r>
              <a:rPr lang="en-IN" sz="2600"/>
              <a:t> values that are specified by the Service.</a:t>
            </a:r>
            <a:endParaRPr lang="en-US" sz="26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195607-3077-39D4-44F6-F95F038083B0}"/>
              </a:ext>
            </a:extLst>
          </p:cNvPr>
          <p:cNvSpPr/>
          <p:nvPr/>
        </p:nvSpPr>
        <p:spPr>
          <a:xfrm>
            <a:off x="9381070" y="873789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LoadBalancer: </a:t>
            </a:r>
            <a:r>
              <a:rPr lang="en-US" sz="2600"/>
              <a:t>Primarily for Cloud Providers to integrate with their </a:t>
            </a:r>
            <a:r>
              <a:rPr lang="en-US" sz="2600">
                <a:solidFill>
                  <a:srgbClr val="FFFF00"/>
                </a:solidFill>
              </a:rPr>
              <a:t>Load Balancers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8D468-15E3-E312-0715-48FA3051F575}"/>
              </a:ext>
            </a:extLst>
          </p:cNvPr>
          <p:cNvSpPr/>
          <p:nvPr/>
        </p:nvSpPr>
        <p:spPr>
          <a:xfrm>
            <a:off x="9335915" y="3166281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err="1"/>
              <a:t>ExternalName</a:t>
            </a:r>
            <a:r>
              <a:rPr lang="en-IN" sz="2600" b="1"/>
              <a:t>: </a:t>
            </a:r>
            <a:r>
              <a:rPr lang="en-IN" sz="2600"/>
              <a:t>Internal clients use the </a:t>
            </a:r>
            <a:r>
              <a:rPr lang="en-IN" sz="2600">
                <a:solidFill>
                  <a:srgbClr val="FFFF00"/>
                </a:solidFill>
              </a:rPr>
              <a:t>DNS name of a Service </a:t>
            </a:r>
            <a:r>
              <a:rPr lang="en-IN" sz="2600"/>
              <a:t>as an alias for an external DNS name.</a:t>
            </a:r>
            <a:endParaRPr lang="en-US" sz="26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21C16-DF68-3997-28E9-625869AB59A7}"/>
              </a:ext>
            </a:extLst>
          </p:cNvPr>
          <p:cNvSpPr/>
          <p:nvPr/>
        </p:nvSpPr>
        <p:spPr>
          <a:xfrm>
            <a:off x="237065" y="5423786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Ingress:</a:t>
            </a:r>
            <a:r>
              <a:rPr lang="en-US" sz="2600"/>
              <a:t> Ingress is an </a:t>
            </a:r>
            <a:r>
              <a:rPr lang="en-US" sz="2600">
                <a:solidFill>
                  <a:srgbClr val="FFFF00"/>
                </a:solidFill>
              </a:rPr>
              <a:t>advanced load balancer </a:t>
            </a:r>
            <a:r>
              <a:rPr lang="en-US" sz="2600"/>
              <a:t>which provides Context path based routing, SSL, SSL Redirect and many more which operates at HTTP Layer7.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DF4467-00CF-192C-DCFB-18E341041943}"/>
              </a:ext>
            </a:extLst>
          </p:cNvPr>
          <p:cNvSpPr/>
          <p:nvPr/>
        </p:nvSpPr>
        <p:spPr>
          <a:xfrm>
            <a:off x="9313334" y="5408974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Headless: </a:t>
            </a:r>
            <a:r>
              <a:rPr lang="en-US" sz="2600"/>
              <a:t>It is used for discovering individual pods(especially Pod IPs) which allows </a:t>
            </a:r>
            <a:r>
              <a:rPr lang="en-US" sz="2600">
                <a:solidFill>
                  <a:srgbClr val="FFFF00"/>
                </a:solidFill>
              </a:rPr>
              <a:t>another service to interact directly with the Pods instead of a proxy.</a:t>
            </a:r>
            <a:r>
              <a:rPr lang="en-US" sz="26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816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408418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4152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YAML is </a:t>
            </a:r>
            <a:r>
              <a:rPr lang="en-US">
                <a:solidFill>
                  <a:srgbClr val="0070C0"/>
                </a:solidFill>
              </a:rPr>
              <a:t>not a </a:t>
            </a:r>
            <a:r>
              <a:rPr lang="en-US"/>
              <a:t>Markup Language</a:t>
            </a:r>
          </a:p>
          <a:p>
            <a:r>
              <a:rPr lang="en-US"/>
              <a:t>YAML is used to </a:t>
            </a:r>
            <a:r>
              <a:rPr lang="en-US">
                <a:solidFill>
                  <a:srgbClr val="0070C0"/>
                </a:solidFill>
              </a:rPr>
              <a:t>store information </a:t>
            </a:r>
            <a:r>
              <a:rPr lang="en-US"/>
              <a:t>about different things</a:t>
            </a:r>
          </a:p>
          <a:p>
            <a:r>
              <a:rPr lang="en-US"/>
              <a:t>We can use YAML  to </a:t>
            </a:r>
            <a:r>
              <a:rPr lang="en-US">
                <a:solidFill>
                  <a:srgbClr val="0070C0"/>
                </a:solidFill>
              </a:rPr>
              <a:t>define key, Value pairs </a:t>
            </a:r>
            <a:r>
              <a:rPr lang="en-US"/>
              <a:t>like variables, lists and objects</a:t>
            </a:r>
          </a:p>
          <a:p>
            <a:r>
              <a:rPr lang="en-US"/>
              <a:t>YAML is very similar to </a:t>
            </a:r>
            <a:r>
              <a:rPr lang="en-US">
                <a:solidFill>
                  <a:srgbClr val="0070C0"/>
                </a:solidFill>
              </a:rPr>
              <a:t>JSON</a:t>
            </a:r>
            <a:r>
              <a:rPr lang="en-US"/>
              <a:t> (</a:t>
            </a:r>
            <a:r>
              <a:rPr lang="en-US" err="1"/>
              <a:t>Javascript</a:t>
            </a:r>
            <a:r>
              <a:rPr lang="en-US"/>
              <a:t> Object Notation)</a:t>
            </a:r>
          </a:p>
          <a:p>
            <a:r>
              <a:rPr lang="en-US"/>
              <a:t>YAML primarily focuses on </a:t>
            </a:r>
            <a:r>
              <a:rPr lang="en-US">
                <a:solidFill>
                  <a:srgbClr val="0070C0"/>
                </a:solidFill>
              </a:rPr>
              <a:t>readability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user friendliness</a:t>
            </a:r>
          </a:p>
          <a:p>
            <a:r>
              <a:rPr lang="en-US"/>
              <a:t>YAML is designed to be </a:t>
            </a:r>
            <a:r>
              <a:rPr lang="en-US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/>
              <a:t>We can define YAML files with two different extensions</a:t>
            </a:r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yml</a:t>
            </a:r>
            <a:endParaRPr lang="en-US">
              <a:solidFill>
                <a:srgbClr val="0070C0"/>
              </a:solidFill>
            </a:endParaRPr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yaml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YAML Comments</a:t>
            </a:r>
          </a:p>
          <a:p>
            <a:r>
              <a:rPr lang="en-US"/>
              <a:t>YAML Key Value Pairs</a:t>
            </a:r>
          </a:p>
          <a:p>
            <a:r>
              <a:rPr lang="en-US"/>
              <a:t>YAML Dictionary or Map</a:t>
            </a:r>
          </a:p>
          <a:p>
            <a:r>
              <a:rPr lang="en-US"/>
              <a:t>YAML Array / Lists</a:t>
            </a:r>
          </a:p>
          <a:p>
            <a:r>
              <a:rPr lang="en-US"/>
              <a:t>YAML Spaces</a:t>
            </a:r>
          </a:p>
          <a:p>
            <a:r>
              <a:rPr lang="en-US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258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Account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EE9AD83A-B641-1402-74C8-89DFFE65E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6236" y="2783833"/>
            <a:ext cx="2966734" cy="2966734"/>
          </a:xfrm>
          <a:prstGeom prst="rect">
            <a:avLst/>
          </a:prstGeom>
        </p:spPr>
      </p:pic>
      <p:pic>
        <p:nvPicPr>
          <p:cNvPr id="10" name="Picture 2" descr="Cloud Computing Services | Google Cloud">
            <a:extLst>
              <a:ext uri="{FF2B5EF4-FFF2-40B4-BE49-F238E27FC236}">
                <a16:creationId xmlns:a16="http://schemas.microsoft.com/office/drawing/2014/main" id="{5096D56A-09B7-7CC9-4A59-D8BFC6D3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983" y="217697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97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Demo-14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C383941-0541-FF68-54E5-19147466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76EF4C-8182-502C-9376-187A15F2CEAD}"/>
              </a:ext>
            </a:extLst>
          </p:cNvPr>
          <p:cNvSpPr/>
          <p:nvPr/>
        </p:nvSpPr>
        <p:spPr>
          <a:xfrm>
            <a:off x="6198053" y="1680767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977957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DDEF7-7AD8-D2A2-9456-60A04CC879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534E16-CE48-459C-44E9-D4DB8C7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6E23-B806-67CB-000D-F1AE55D6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48" y="1239094"/>
            <a:ext cx="9148847" cy="63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7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</a:p>
        </p:txBody>
      </p:sp>
      <p:pic>
        <p:nvPicPr>
          <p:cNvPr id="3" name="Google Shape;92;p15">
            <a:extLst>
              <a:ext uri="{FF2B5EF4-FFF2-40B4-BE49-F238E27FC236}">
                <a16:creationId xmlns:a16="http://schemas.microsoft.com/office/drawing/2014/main" id="{B6F5ED56-2921-B58E-AB0E-E82F09AEFC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13AFFF-5FDB-8CD5-A735-4D0702584E9B}"/>
              </a:ext>
            </a:extLst>
          </p:cNvPr>
          <p:cNvSpPr/>
          <p:nvPr/>
        </p:nvSpPr>
        <p:spPr>
          <a:xfrm>
            <a:off x="6144891" y="1696269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6285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4743C1-A7B3-10E2-D0F7-E4AD3BE3C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AA31C-5F63-C502-2BF5-17F06305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5" y="50243"/>
            <a:ext cx="12960025" cy="1188851"/>
          </a:xfrm>
        </p:spPr>
        <p:txBody>
          <a:bodyPr/>
          <a:lstStyle/>
          <a:p>
            <a:r>
              <a:rPr lang="en-US"/>
              <a:t>Kubernetes ReplicaSet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68065-C9BE-8DA9-F81C-3D47B001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77" y="1239094"/>
            <a:ext cx="6087140" cy="63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2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BAF86-64EB-1FFE-4494-34DC5A747CB3}"/>
              </a:ext>
            </a:extLst>
          </p:cNvPr>
          <p:cNvSpPr/>
          <p:nvPr/>
        </p:nvSpPr>
        <p:spPr>
          <a:xfrm>
            <a:off x="101601" y="6953569"/>
            <a:ext cx="2450213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</a:p>
        </p:txBody>
      </p:sp>
      <p:pic>
        <p:nvPicPr>
          <p:cNvPr id="4" name="Google Shape;89;p15">
            <a:extLst>
              <a:ext uri="{FF2B5EF4-FFF2-40B4-BE49-F238E27FC236}">
                <a16:creationId xmlns:a16="http://schemas.microsoft.com/office/drawing/2014/main" id="{65538D10-3967-BC22-3C83-6DFAC8DBF9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EDA408-634C-DD55-4C0D-5B2C0C5618EF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2604098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AB454-ADBA-ED68-5938-811B5E895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E66FE-7B02-5234-6A0A-25A9517C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EF0A4-26C7-95BE-B55D-C050C08D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07" y="1066669"/>
            <a:ext cx="6416749" cy="66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5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</a:p>
        </p:txBody>
      </p:sp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0EFD3FD0-D67A-E89F-079D-0FB06EED80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>
            <a:extLst>
              <a:ext uri="{FF2B5EF4-FFF2-40B4-BE49-F238E27FC236}">
                <a16:creationId xmlns:a16="http://schemas.microsoft.com/office/drawing/2014/main" id="{F78EA007-A432-A526-9D53-F69C2603C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9DB76C4E-F619-DEAC-175F-9E4F6455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412D98-4291-E190-A32B-6F40C8653E7D}"/>
              </a:ext>
            </a:extLst>
          </p:cNvPr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E7B7E-8E28-C404-0334-6AB9A2C5C68D}"/>
              </a:ext>
            </a:extLst>
          </p:cNvPr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</a:p>
        </p:txBody>
      </p:sp>
      <p:pic>
        <p:nvPicPr>
          <p:cNvPr id="3" name="Google Shape;126;p17">
            <a:extLst>
              <a:ext uri="{FF2B5EF4-FFF2-40B4-BE49-F238E27FC236}">
                <a16:creationId xmlns:a16="http://schemas.microsoft.com/office/drawing/2014/main" id="{54476A56-DCFC-AC2C-A250-4FF293F8E3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907DBB-E208-1AC7-E798-278E09261A1C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52410B-F106-963D-DFDC-6AF62A8D9809}"/>
              </a:ext>
            </a:extLst>
          </p:cNvPr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689601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9219F-5DBC-5F29-6825-E756AE2A81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5CBDA4-D64D-E7A6-F01D-DB179446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513"/>
            <a:ext cx="12618720" cy="1188851"/>
          </a:xfrm>
        </p:spPr>
        <p:txBody>
          <a:bodyPr/>
          <a:lstStyle/>
          <a:p>
            <a:r>
              <a:rPr lang="en-US"/>
              <a:t>Kubernetes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FBAB4-B4C7-496D-5D36-132E8834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3" y="2104162"/>
            <a:ext cx="6763374" cy="542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DC0D03-F17C-8C20-5A6D-EDF78FE8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04" y="2104162"/>
            <a:ext cx="6831051" cy="54236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F5AA39-5DA7-ABDD-FF26-BF6723242691}"/>
              </a:ext>
            </a:extLst>
          </p:cNvPr>
          <p:cNvSpPr/>
          <p:nvPr/>
        </p:nvSpPr>
        <p:spPr>
          <a:xfrm>
            <a:off x="1005840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ClusterIP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A03A3F-3E11-F310-92A7-17BAFCC88CE1}"/>
              </a:ext>
            </a:extLst>
          </p:cNvPr>
          <p:cNvSpPr/>
          <p:nvPr/>
        </p:nvSpPr>
        <p:spPr>
          <a:xfrm>
            <a:off x="8623005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LoadBalancer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FA2999-5898-7195-F035-112CD83B6519}"/>
              </a:ext>
            </a:extLst>
          </p:cNvPr>
          <p:cNvSpPr/>
          <p:nvPr/>
        </p:nvSpPr>
        <p:spPr>
          <a:xfrm>
            <a:off x="606056" y="4954772"/>
            <a:ext cx="2466753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ED9B32-8695-B0F9-ADF6-0D54F477D8AF}"/>
              </a:ext>
            </a:extLst>
          </p:cNvPr>
          <p:cNvSpPr/>
          <p:nvPr/>
        </p:nvSpPr>
        <p:spPr>
          <a:xfrm>
            <a:off x="8052391" y="4954772"/>
            <a:ext cx="2760921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2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495833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85235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0687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992612" y="6493478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123628" y="6562768"/>
            <a:ext cx="72019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NodePort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45988BAC-B4A0-F7E5-B53B-57FD311D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58" y="451587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8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3F746C-7E32-4917-2767-E3792F3A0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C63C44-FC25-14A5-B9E0-E787836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5084"/>
            <a:ext cx="12618720" cy="1188851"/>
          </a:xfrm>
        </p:spPr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A102-5FA0-200A-4059-E59655B2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54" y="1035585"/>
            <a:ext cx="11233451" cy="66213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23541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9A8FD8-476F-6836-B4A7-B5EEA2450F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4ABC0A-DDBF-142E-8EEE-3E42A5B3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NodePort Service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6844E66-736D-DC36-FE65-006B3D99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0" y="3088013"/>
            <a:ext cx="2408435" cy="23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7E7BC7-79BA-F2C4-A5B8-68418F0714A9}"/>
              </a:ext>
            </a:extLst>
          </p:cNvPr>
          <p:cNvSpPr/>
          <p:nvPr/>
        </p:nvSpPr>
        <p:spPr>
          <a:xfrm>
            <a:off x="4365172" y="1631373"/>
            <a:ext cx="9927769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 service </a:t>
            </a:r>
            <a:r>
              <a:rPr lang="en-US" sz="2600" dirty="0">
                <a:solidFill>
                  <a:srgbClr val="FFFF00"/>
                </a:solidFill>
              </a:rPr>
              <a:t>allows external clients </a:t>
            </a:r>
            <a:r>
              <a:rPr lang="en-US" sz="2600" dirty="0"/>
              <a:t>to access pods via network ports opened on the Kubernetes nodes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3263EE-E8F8-8C3D-94DC-80CC50ADAA71}"/>
              </a:ext>
            </a:extLst>
          </p:cNvPr>
          <p:cNvSpPr/>
          <p:nvPr/>
        </p:nvSpPr>
        <p:spPr>
          <a:xfrm>
            <a:off x="4365172" y="2849961"/>
            <a:ext cx="9927769" cy="9342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 Port range </a:t>
            </a:r>
            <a:r>
              <a:rPr lang="en-US" sz="2600" dirty="0">
                <a:solidFill>
                  <a:srgbClr val="FFFF00"/>
                </a:solidFill>
              </a:rPr>
              <a:t>30000-32768</a:t>
            </a:r>
            <a:r>
              <a:rPr lang="en-US" sz="2600" dirty="0"/>
              <a:t> on Kubernetes Nodes (Range is customizable)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892B1B-1B48-DD5E-E289-7E54FFE0D4C8}"/>
              </a:ext>
            </a:extLst>
          </p:cNvPr>
          <p:cNvSpPr/>
          <p:nvPr/>
        </p:nvSpPr>
        <p:spPr>
          <a:xfrm>
            <a:off x="4365173" y="4032066"/>
            <a:ext cx="9927769" cy="9342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real-world, NodePort Services </a:t>
            </a:r>
            <a:r>
              <a:rPr lang="en-US" sz="2600" dirty="0">
                <a:solidFill>
                  <a:srgbClr val="FFFF00"/>
                </a:solidFill>
              </a:rPr>
              <a:t>are not used in product</a:t>
            </a:r>
            <a:r>
              <a:rPr lang="en-US" sz="2600" dirty="0"/>
              <a:t>ion grade implementations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98F14A-2BC9-92B3-28B3-9E9B6373AB7B}"/>
              </a:ext>
            </a:extLst>
          </p:cNvPr>
          <p:cNvSpPr/>
          <p:nvPr/>
        </p:nvSpPr>
        <p:spPr>
          <a:xfrm>
            <a:off x="4365172" y="5223965"/>
            <a:ext cx="9927768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 Services are generally used to test our application by external clients via Internet provided our Kubernetes Nodes are at internet edge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13971C-4B97-E4DC-1C92-0293BB550244}"/>
              </a:ext>
            </a:extLst>
          </p:cNvPr>
          <p:cNvSpPr/>
          <p:nvPr/>
        </p:nvSpPr>
        <p:spPr>
          <a:xfrm>
            <a:off x="4365172" y="6471222"/>
            <a:ext cx="9927767" cy="966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hlinkClick r:id="rId3"/>
              </a:rPr>
              <a:t>http://NODEIP:NODEPORT</a:t>
            </a:r>
            <a:r>
              <a:rPr lang="en-US" sz="2600" dirty="0"/>
              <a:t>  is generally not a recommended practice to use in production for our application.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C03C7-5132-631A-17D5-58690E608CB1}"/>
              </a:ext>
            </a:extLst>
          </p:cNvPr>
          <p:cNvSpPr txBox="1"/>
          <p:nvPr/>
        </p:nvSpPr>
        <p:spPr>
          <a:xfrm>
            <a:off x="664029" y="5452155"/>
            <a:ext cx="1286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NodePort</a:t>
            </a:r>
          </a:p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5228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GKE- Kubernetes Node Port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720964" y="5096294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NodePort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335290" y="335634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034758" y="3739801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</a:p>
        </p:txBody>
      </p:sp>
    </p:spTree>
    <p:extLst>
      <p:ext uri="{BB962C8B-B14F-4D97-AF65-F5344CB8AC3E}">
        <p14:creationId xmlns:p14="http://schemas.microsoft.com/office/powerpoint/2010/main" val="515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812" y="138757"/>
            <a:ext cx="840960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51" y="1825708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3322834" y="2401852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58210" y="316796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75614" y="3170390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548491" y="3514230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</a:p>
          <a:p>
            <a:pPr algn="ctr"/>
            <a:r>
              <a:rPr lang="en-US" sz="1400"/>
              <a:t>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40341" y="3555378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</a:p>
          <a:p>
            <a:pPr algn="ctr"/>
            <a:r>
              <a:rPr lang="en-US" sz="1400"/>
              <a:t>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779166" y="4694960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NodePort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508" y="4673165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5499756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8135" y="5506937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5485652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03" y="612993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64" y="611945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2353" y="5506937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5480080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 flipH="1">
            <a:off x="2773544" y="5200743"/>
            <a:ext cx="1240382" cy="5916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6C7AB5-2B46-3FA2-80DE-C6EF2C576FC7}"/>
              </a:ext>
            </a:extLst>
          </p:cNvPr>
          <p:cNvGrpSpPr/>
          <p:nvPr/>
        </p:nvGrpSpPr>
        <p:grpSpPr>
          <a:xfrm>
            <a:off x="8717036" y="49335"/>
            <a:ext cx="816876" cy="1169168"/>
            <a:chOff x="13503194" y="600263"/>
            <a:chExt cx="816876" cy="1169168"/>
          </a:xfrm>
        </p:grpSpPr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C6FEAF41-0432-189B-3B98-577D3C82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503194" y="679502"/>
              <a:ext cx="816876" cy="816876"/>
            </a:xfrm>
            <a:prstGeom prst="rect">
              <a:avLst/>
            </a:prstGeom>
          </p:spPr>
        </p:pic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9AC4AAFE-35A3-A576-5BEF-EA36F50C350A}"/>
                </a:ext>
              </a:extLst>
            </p:cNvPr>
            <p:cNvSpPr/>
            <p:nvPr/>
          </p:nvSpPr>
          <p:spPr>
            <a:xfrm>
              <a:off x="13503194" y="600263"/>
              <a:ext cx="816876" cy="1169168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301929-023F-C12E-8B5D-BC054C885FCC}"/>
                </a:ext>
              </a:extLst>
            </p:cNvPr>
            <p:cNvSpPr txBox="1"/>
            <p:nvPr/>
          </p:nvSpPr>
          <p:spPr>
            <a:xfrm>
              <a:off x="13591788" y="1367861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</a:p>
          </p:txBody>
        </p:sp>
      </p:grp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9061697" y="425455"/>
            <a:ext cx="52119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Kubernetes</a:t>
            </a:r>
          </a:p>
          <a:p>
            <a:r>
              <a:rPr lang="en-US" sz="4200"/>
              <a:t>NodePort 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7F146B-D157-5387-56B0-874EC1F14441}"/>
              </a:ext>
            </a:extLst>
          </p:cNvPr>
          <p:cNvSpPr/>
          <p:nvPr/>
        </p:nvSpPr>
        <p:spPr>
          <a:xfrm>
            <a:off x="2232298" y="3409646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</a:p>
          <a:p>
            <a:pPr algn="ctr"/>
            <a:r>
              <a:rPr lang="en-US" sz="1600"/>
              <a:t>(30080)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0BCB54-1EB8-84A6-65BE-041B9BDFAA72}"/>
              </a:ext>
            </a:extLst>
          </p:cNvPr>
          <p:cNvSpPr/>
          <p:nvPr/>
        </p:nvSpPr>
        <p:spPr>
          <a:xfrm>
            <a:off x="5490457" y="3426668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</a:p>
          <a:p>
            <a:pPr algn="ctr"/>
            <a:r>
              <a:rPr lang="en-US" sz="1600"/>
              <a:t>(30080)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241E98-94CF-EE48-CA8E-A02E52E73EFC}"/>
              </a:ext>
            </a:extLst>
          </p:cNvPr>
          <p:cNvSpPr/>
          <p:nvPr/>
        </p:nvSpPr>
        <p:spPr>
          <a:xfrm>
            <a:off x="1984489" y="579240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E35AF8-EDD9-EC6A-BB04-005B7CBF80CB}"/>
              </a:ext>
            </a:extLst>
          </p:cNvPr>
          <p:cNvSpPr/>
          <p:nvPr/>
        </p:nvSpPr>
        <p:spPr>
          <a:xfrm>
            <a:off x="4326382" y="576461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89267E-7204-C984-F5A8-AE7604528B48}"/>
              </a:ext>
            </a:extLst>
          </p:cNvPr>
          <p:cNvCxnSpPr>
            <a:cxnSpLocks/>
            <a:stCxn id="53" idx="2"/>
            <a:endCxn id="66" idx="0"/>
          </p:cNvCxnSpPr>
          <p:nvPr/>
        </p:nvCxnSpPr>
        <p:spPr>
          <a:xfrm>
            <a:off x="4013926" y="5200743"/>
            <a:ext cx="1101511" cy="56387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523196-CE75-43D8-A0B9-32FAF61AAE3E}"/>
              </a:ext>
            </a:extLst>
          </p:cNvPr>
          <p:cNvCxnSpPr>
            <a:stCxn id="93" idx="2"/>
            <a:endCxn id="57" idx="0"/>
          </p:cNvCxnSpPr>
          <p:nvPr/>
        </p:nvCxnSpPr>
        <p:spPr>
          <a:xfrm flipH="1">
            <a:off x="2884853" y="1218503"/>
            <a:ext cx="6240621" cy="219114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AE804-AC71-0398-7C63-6C5C7F2CC7F8}"/>
              </a:ext>
            </a:extLst>
          </p:cNvPr>
          <p:cNvCxnSpPr>
            <a:stCxn id="93" idx="2"/>
            <a:endCxn id="59" idx="0"/>
          </p:cNvCxnSpPr>
          <p:nvPr/>
        </p:nvCxnSpPr>
        <p:spPr>
          <a:xfrm flipH="1">
            <a:off x="6143012" y="1218503"/>
            <a:ext cx="2982462" cy="22081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89D0B7DF-88F5-A129-582D-A33070167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4255" y="2438853"/>
            <a:ext cx="5963420" cy="515558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455F02B-D239-82FA-B089-4D47E65110E3}"/>
              </a:ext>
            </a:extLst>
          </p:cNvPr>
          <p:cNvSpPr/>
          <p:nvPr/>
        </p:nvSpPr>
        <p:spPr>
          <a:xfrm>
            <a:off x="3380690" y="4240418"/>
            <a:ext cx="1305110" cy="46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Port 80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56C9B0-5020-84AC-EA52-9DF92F73269A}"/>
              </a:ext>
            </a:extLst>
          </p:cNvPr>
          <p:cNvCxnSpPr>
            <a:cxnSpLocks/>
            <a:stCxn id="57" idx="2"/>
            <a:endCxn id="95" idx="0"/>
          </p:cNvCxnSpPr>
          <p:nvPr/>
        </p:nvCxnSpPr>
        <p:spPr>
          <a:xfrm>
            <a:off x="2884853" y="3870086"/>
            <a:ext cx="1148392" cy="370332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8F3A41B-F3E0-B913-BB15-C73E74B674B9}"/>
              </a:ext>
            </a:extLst>
          </p:cNvPr>
          <p:cNvCxnSpPr>
            <a:cxnSpLocks/>
            <a:stCxn id="59" idx="2"/>
            <a:endCxn id="95" idx="0"/>
          </p:cNvCxnSpPr>
          <p:nvPr/>
        </p:nvCxnSpPr>
        <p:spPr>
          <a:xfrm flipH="1">
            <a:off x="4033245" y="3887108"/>
            <a:ext cx="2109767" cy="35331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C30676-7845-FA18-E9E4-9FCC089DB9BD}"/>
              </a:ext>
            </a:extLst>
          </p:cNvPr>
          <p:cNvSpPr txBox="1"/>
          <p:nvPr/>
        </p:nvSpPr>
        <p:spPr>
          <a:xfrm>
            <a:off x="8805630" y="146767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13233-7024-6A0A-8DA5-AD02B391D3B8}"/>
              </a:ext>
            </a:extLst>
          </p:cNvPr>
          <p:cNvSpPr txBox="1"/>
          <p:nvPr/>
        </p:nvSpPr>
        <p:spPr>
          <a:xfrm>
            <a:off x="8779388" y="1771039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</a:p>
        </p:txBody>
      </p:sp>
    </p:spTree>
    <p:extLst>
      <p:ext uri="{BB962C8B-B14F-4D97-AF65-F5344CB8AC3E}">
        <p14:creationId xmlns:p14="http://schemas.microsoft.com/office/powerpoint/2010/main" val="406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16" grpId="0" animBg="1"/>
      <p:bldP spid="18" grpId="0"/>
      <p:bldP spid="24" grpId="0" animBg="1"/>
      <p:bldP spid="27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15" grpId="0"/>
      <p:bldP spid="36" grpId="0"/>
      <p:bldP spid="57" grpId="0" animBg="1"/>
      <p:bldP spid="59" grpId="0" animBg="1"/>
      <p:bldP spid="65" grpId="0" animBg="1"/>
      <p:bldP spid="66" grpId="0" animBg="1"/>
      <p:bldP spid="95" grpId="0" animBg="1"/>
      <p:bldP spid="4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10476" y="31561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25740" y="315611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10476" y="40447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25740" y="404472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NodePort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Demo-18: Kubernetes NodePort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721A8-7357-3163-8559-D598BDE8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7" y="3156114"/>
            <a:ext cx="5790294" cy="18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9C188B7-8CFE-AE94-D143-EBDD7897FE17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750FF0-572C-9EF0-3D63-D91A646BB649}"/>
              </a:ext>
            </a:extLst>
          </p:cNvPr>
          <p:cNvSpPr/>
          <p:nvPr/>
        </p:nvSpPr>
        <p:spPr>
          <a:xfrm>
            <a:off x="3860800" y="6670573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27B5E-C1F4-653E-4DC5-6ADDD8B66D9B}"/>
              </a:ext>
            </a:extLst>
          </p:cNvPr>
          <p:cNvSpPr txBox="1"/>
          <p:nvPr/>
        </p:nvSpPr>
        <p:spPr>
          <a:xfrm>
            <a:off x="4073731" y="6739863"/>
            <a:ext cx="70381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Headless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937-C382-9B97-82D4-5E66D6E1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38AF-3E6B-5BEB-6118-BD519A6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0BCA55C-936B-E453-7203-5D077C68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705E8F1-58EC-E9BB-A5A7-75726F9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B6C5185-8B60-9437-F756-B4FEBB9B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3" y="455214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19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E2910-B61B-A103-0BB3-236F1F364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37B0A5-CD2D-9765-0BBF-299A5E73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Headless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E11BC-8590-0E8C-0D1C-D8F963AA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239094"/>
            <a:ext cx="7772400" cy="62684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3C4807-CDF5-DC3A-0512-F1C177D64269}"/>
              </a:ext>
            </a:extLst>
          </p:cNvPr>
          <p:cNvSpPr/>
          <p:nvPr/>
        </p:nvSpPr>
        <p:spPr>
          <a:xfrm>
            <a:off x="372533" y="4114800"/>
            <a:ext cx="3657600" cy="58137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7E2CB8-EC19-40ED-28C0-2896C9E69981}"/>
              </a:ext>
            </a:extLst>
          </p:cNvPr>
          <p:cNvSpPr/>
          <p:nvPr/>
        </p:nvSpPr>
        <p:spPr>
          <a:xfrm>
            <a:off x="8297333" y="1433689"/>
            <a:ext cx="6107289" cy="1501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When using Headless Service, we should use both the "</a:t>
            </a:r>
            <a:r>
              <a:rPr lang="en-IN" sz="3000">
                <a:solidFill>
                  <a:srgbClr val="FFFF00"/>
                </a:solidFill>
              </a:rPr>
              <a:t>Service Port and Target Port</a:t>
            </a:r>
            <a:r>
              <a:rPr lang="en-IN" sz="3000"/>
              <a:t>" same.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DFCF3C-CDAC-333D-733B-20450B1DA181}"/>
              </a:ext>
            </a:extLst>
          </p:cNvPr>
          <p:cNvSpPr/>
          <p:nvPr/>
        </p:nvSpPr>
        <p:spPr>
          <a:xfrm>
            <a:off x="8311444" y="3502378"/>
            <a:ext cx="6107289" cy="1501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Headless Service </a:t>
            </a:r>
            <a:r>
              <a:rPr lang="en-IN" sz="3000">
                <a:solidFill>
                  <a:srgbClr val="FFFF00"/>
                </a:solidFill>
              </a:rPr>
              <a:t>directly sends </a:t>
            </a:r>
            <a:r>
              <a:rPr lang="en-IN" sz="3000"/>
              <a:t>traffic to Pod with </a:t>
            </a:r>
            <a:r>
              <a:rPr lang="en-IN" sz="3000">
                <a:solidFill>
                  <a:srgbClr val="FFFF00"/>
                </a:solidFill>
              </a:rPr>
              <a:t>Pod IP and Container Port</a:t>
            </a:r>
            <a:r>
              <a:rPr lang="en-IN" sz="3000"/>
              <a:t>.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D355D4-37A3-30AF-6935-211914A28BC2}"/>
              </a:ext>
            </a:extLst>
          </p:cNvPr>
          <p:cNvSpPr/>
          <p:nvPr/>
        </p:nvSpPr>
        <p:spPr>
          <a:xfrm>
            <a:off x="8311444" y="5571067"/>
            <a:ext cx="6107289" cy="1501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>
                <a:solidFill>
                  <a:srgbClr val="FFFF00"/>
                </a:solidFill>
              </a:rPr>
              <a:t>DNS resolution </a:t>
            </a:r>
            <a:r>
              <a:rPr lang="en-IN" sz="3000"/>
              <a:t>directly happens from headless service to </a:t>
            </a:r>
            <a:r>
              <a:rPr lang="en-IN" sz="3000">
                <a:solidFill>
                  <a:srgbClr val="FFFF00"/>
                </a:solidFill>
              </a:rPr>
              <a:t>Pod IP</a:t>
            </a:r>
            <a:r>
              <a:rPr lang="en-IN" sz="3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34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</a:t>
            </a:r>
            <a:r>
              <a:rPr lang="en-US" sz="3000">
                <a:solidFill>
                  <a:srgbClr val="FFFF00"/>
                </a:solidFill>
              </a:rPr>
              <a:t>cannot</a:t>
            </a:r>
            <a:r>
              <a:rPr lang="en-US" sz="3000"/>
              <a:t> connect to </a:t>
            </a:r>
            <a:r>
              <a:rPr lang="en-US" sz="3000" err="1"/>
              <a:t>ClusterIP</a:t>
            </a:r>
            <a:r>
              <a:rPr lang="en-US" sz="3000"/>
              <a:t> Services directly from internet to test Headless Service Concept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deploy a </a:t>
            </a:r>
            <a:r>
              <a:rPr lang="en-US" sz="3000">
                <a:solidFill>
                  <a:srgbClr val="FFFF00"/>
                </a:solidFill>
              </a:rPr>
              <a:t>curl pod </a:t>
            </a:r>
            <a:r>
              <a:rPr lang="en-US" sz="3000"/>
              <a:t>in GKE Cluster so we can </a:t>
            </a:r>
            <a:r>
              <a:rPr lang="en-US" sz="3000">
                <a:solidFill>
                  <a:srgbClr val="FFFF00"/>
                </a:solidFill>
              </a:rPr>
              <a:t>connect</a:t>
            </a:r>
            <a:r>
              <a:rPr lang="en-US" sz="3000"/>
              <a:t> to curl pod in GKE Cluster and </a:t>
            </a:r>
            <a:r>
              <a:rPr lang="en-US" sz="3000">
                <a:solidFill>
                  <a:srgbClr val="FFFF00"/>
                </a:solidFill>
              </a:rPr>
              <a:t>test the Headless Service Concept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310476" y="22642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025740" y="226429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310476" y="31529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025740" y="31529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of type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358676" y="940208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Demo-19: Kubernetes Headless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F6922-37AC-7788-902B-58B3EE6D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7" y="2394935"/>
            <a:ext cx="5450577" cy="30583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3154C8-8A54-3E0A-CF5E-E29BEA1FA7BC}"/>
              </a:ext>
            </a:extLst>
          </p:cNvPr>
          <p:cNvSpPr/>
          <p:nvPr/>
        </p:nvSpPr>
        <p:spPr>
          <a:xfrm>
            <a:off x="6374524" y="404152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53F41A-0DD2-E667-0F1B-9530B69A735B}"/>
              </a:ext>
            </a:extLst>
          </p:cNvPr>
          <p:cNvSpPr/>
          <p:nvPr/>
        </p:nvSpPr>
        <p:spPr>
          <a:xfrm>
            <a:off x="8089788" y="404152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with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r>
              <a:rPr lang="en-US" dirty="0">
                <a:solidFill>
                  <a:srgbClr val="FFFF00"/>
                </a:solidFill>
              </a:rPr>
              <a:t>: None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2DAA8-C3A9-FB93-D971-9D504B27890E}"/>
              </a:ext>
            </a:extLst>
          </p:cNvPr>
          <p:cNvSpPr/>
          <p:nvPr/>
        </p:nvSpPr>
        <p:spPr>
          <a:xfrm>
            <a:off x="6427284" y="4958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02-01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289395-EE91-10A0-3552-683564EE7903}"/>
              </a:ext>
            </a:extLst>
          </p:cNvPr>
          <p:cNvSpPr/>
          <p:nvPr/>
        </p:nvSpPr>
        <p:spPr>
          <a:xfrm>
            <a:off x="8142548" y="49581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Pod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Curl Docker Image </a:t>
            </a:r>
            <a:r>
              <a:rPr lang="en-US"/>
              <a:t>to Test </a:t>
            </a:r>
            <a:r>
              <a:rPr lang="en-US">
                <a:solidFill>
                  <a:srgbClr val="FFFF00"/>
                </a:solidFill>
              </a:rPr>
              <a:t>Headless Service</a:t>
            </a:r>
          </a:p>
        </p:txBody>
      </p:sp>
    </p:spTree>
    <p:extLst>
      <p:ext uri="{BB962C8B-B14F-4D97-AF65-F5344CB8AC3E}">
        <p14:creationId xmlns:p14="http://schemas.microsoft.com/office/powerpoint/2010/main" val="4005492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Private Cluster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138CC4"/>
                </a:solidFill>
              </a:rPr>
              <a:t>(Type: Standard)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CCD2BD-18B8-4A5C-EB00-A5B4506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33" y="7340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6A319E8-3D2E-5873-417B-7915CD5B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7037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0F4D5EC6-CE55-EE1D-9336-A313954C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68" y="8474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00361A2-25CD-5540-BC33-C4C1CC47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968" y="9119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D03EF74-7383-DBC3-67A7-EF1ABA27AC36}"/>
              </a:ext>
            </a:extLst>
          </p:cNvPr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Demo-20</a:t>
            </a:r>
          </a:p>
        </p:txBody>
      </p:sp>
    </p:spTree>
    <p:extLst>
      <p:ext uri="{BB962C8B-B14F-4D97-AF65-F5344CB8AC3E}">
        <p14:creationId xmlns:p14="http://schemas.microsoft.com/office/powerpoint/2010/main" val="13816492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FE125A-DBC5-1829-3CBE-CEB06BD7F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CC5A5-7FE3-D153-70A7-0D8CF6F4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Private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AF85E-C22E-9A97-DCBD-F78BAB2A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079862"/>
            <a:ext cx="10675570" cy="643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A4DC2D-9992-846A-9548-46CE47321782}"/>
              </a:ext>
            </a:extLst>
          </p:cNvPr>
          <p:cNvSpPr txBox="1"/>
          <p:nvPr/>
        </p:nvSpPr>
        <p:spPr>
          <a:xfrm>
            <a:off x="8458902" y="7514451"/>
            <a:ext cx="617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38CC4"/>
                </a:solidFill>
              </a:rPr>
              <a:t>Reference: https://</a:t>
            </a:r>
            <a:r>
              <a:rPr lang="en-US" sz="1200" err="1">
                <a:solidFill>
                  <a:srgbClr val="138CC4"/>
                </a:solidFill>
              </a:rPr>
              <a:t>cloud.google.com</a:t>
            </a:r>
            <a:r>
              <a:rPr lang="en-US" sz="1200">
                <a:solidFill>
                  <a:srgbClr val="138CC4"/>
                </a:solidFill>
              </a:rPr>
              <a:t>/</a:t>
            </a:r>
            <a:r>
              <a:rPr lang="en-US" sz="1200" err="1">
                <a:solidFill>
                  <a:srgbClr val="138CC4"/>
                </a:solidFill>
              </a:rPr>
              <a:t>kubernetes</a:t>
            </a:r>
            <a:r>
              <a:rPr lang="en-US" sz="1200">
                <a:solidFill>
                  <a:srgbClr val="138CC4"/>
                </a:solidFill>
              </a:rPr>
              <a:t>-engine/docs/concepts/private-cluster-concept</a:t>
            </a:r>
          </a:p>
        </p:txBody>
      </p:sp>
    </p:spTree>
    <p:extLst>
      <p:ext uri="{BB962C8B-B14F-4D97-AF65-F5344CB8AC3E}">
        <p14:creationId xmlns:p14="http://schemas.microsoft.com/office/powerpoint/2010/main" val="390532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03820-81FD-9ABA-7630-E29172AE7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BA58CF-4CD2-1FE3-1658-6CB0E407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C82E-8142-B02E-8AE9-C2E223B3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239094"/>
            <a:ext cx="8226310" cy="629445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55655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300501"/>
            <a:ext cx="5315613" cy="1681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66982" y="6303211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1268A-0770-7D35-EB94-8A47B450C4F5}"/>
              </a:ext>
            </a:extLst>
          </p:cNvPr>
          <p:cNvSpPr txBox="1"/>
          <p:nvPr/>
        </p:nvSpPr>
        <p:spPr>
          <a:xfrm>
            <a:off x="3016144" y="4311624"/>
            <a:ext cx="20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Namespaces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8893C7E-93E3-5A0E-D767-540F219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35" y="4620244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14763E-5DF6-5C33-6017-6661CFEE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54" y="4631450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AA4204D-8037-A92E-E6DD-0A6DAFCF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2" y="4626825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E485F95-96A9-EF85-F0D7-C9E87B1B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41" y="4638031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C37AA0-80BD-D647-BB74-3E33DA5FA3AB}"/>
              </a:ext>
            </a:extLst>
          </p:cNvPr>
          <p:cNvSpPr txBox="1"/>
          <p:nvPr/>
        </p:nvSpPr>
        <p:spPr>
          <a:xfrm>
            <a:off x="1513445" y="5623456"/>
            <a:ext cx="110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F2FEE-D70A-9EE9-76EE-7751391B69DF}"/>
              </a:ext>
            </a:extLst>
          </p:cNvPr>
          <p:cNvSpPr txBox="1"/>
          <p:nvPr/>
        </p:nvSpPr>
        <p:spPr>
          <a:xfrm>
            <a:off x="2828976" y="5632665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-public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C8F16-2C82-8BD7-C16A-4E43225DD8D6}"/>
              </a:ext>
            </a:extLst>
          </p:cNvPr>
          <p:cNvSpPr txBox="1"/>
          <p:nvPr/>
        </p:nvSpPr>
        <p:spPr>
          <a:xfrm>
            <a:off x="3816684" y="5640137"/>
            <a:ext cx="1403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-node-lease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3F6AC-880C-9210-3873-CE2B67FA9956}"/>
              </a:ext>
            </a:extLst>
          </p:cNvPr>
          <p:cNvSpPr txBox="1"/>
          <p:nvPr/>
        </p:nvSpPr>
        <p:spPr>
          <a:xfrm>
            <a:off x="5362208" y="5667925"/>
            <a:ext cx="70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0940" y="6141714"/>
            <a:ext cx="1145912" cy="613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0232" y="6100760"/>
            <a:ext cx="1145912" cy="6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6" grpId="0" animBg="1"/>
      <p:bldP spid="39" grpId="0" animBg="1"/>
      <p:bldP spid="58" grpId="0"/>
      <p:bldP spid="60" grpId="0"/>
      <p:bldP spid="64" grpId="0" animBg="1"/>
      <p:bldP spid="66" grpId="0"/>
      <p:bldP spid="4" grpId="0"/>
      <p:bldP spid="32" grpId="0"/>
      <p:bldP spid="37" grpId="0"/>
      <p:bldP spid="38" grpId="0"/>
      <p:bldP spid="4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</a:t>
            </a:r>
            <a:r>
              <a:rPr lang="en-US" err="1"/>
              <a:t>qa</a:t>
            </a:r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Imperative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133130-15AB-AA03-7A4D-FAA967136F5E}"/>
              </a:ext>
            </a:extLst>
          </p:cNvPr>
          <p:cNvCxnSpPr>
            <a:cxnSpLocks/>
          </p:cNvCxnSpPr>
          <p:nvPr/>
        </p:nvCxnSpPr>
        <p:spPr>
          <a:xfrm>
            <a:off x="3830320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DB6BBA-E2C8-B2C3-0F20-C6B21A4AB092}"/>
              </a:ext>
            </a:extLst>
          </p:cNvPr>
          <p:cNvCxnSpPr>
            <a:cxnSpLocks/>
          </p:cNvCxnSpPr>
          <p:nvPr/>
        </p:nvCxnSpPr>
        <p:spPr>
          <a:xfrm>
            <a:off x="7194005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63006-5901-CA5C-2BFC-77964C167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459849-EE1E-AC81-3F6D-7227A3D5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3D932-E76A-5B5E-2136-EF075F09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8" y="1660273"/>
            <a:ext cx="13709655" cy="2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8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A6AB43-C2B0-DB6A-E2EE-F00D01FB7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14255-AB5C-2371-9E03-9011C652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Workloads running in </a:t>
            </a:r>
            <a:r>
              <a:rPr lang="en-US" err="1"/>
              <a:t>kube</a:t>
            </a:r>
            <a:r>
              <a:rPr lang="en-US"/>
              <a:t>-system Namespace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7BA2D-E421-2116-6F2E-8DD347D1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7" y="1069761"/>
            <a:ext cx="13797845" cy="45632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17C4C6-F92A-B328-AADE-858024FE9F2B}"/>
              </a:ext>
            </a:extLst>
          </p:cNvPr>
          <p:cNvSpPr/>
          <p:nvPr/>
        </p:nvSpPr>
        <p:spPr>
          <a:xfrm>
            <a:off x="416277" y="5791199"/>
            <a:ext cx="13749867" cy="1817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need to understand that either it is a </a:t>
            </a:r>
            <a:r>
              <a:rPr lang="en-US" sz="2600">
                <a:solidFill>
                  <a:srgbClr val="FFFF00"/>
                </a:solidFill>
              </a:rPr>
              <a:t>Auto-Pilot </a:t>
            </a:r>
            <a:r>
              <a:rPr lang="en-US" sz="2600">
                <a:solidFill>
                  <a:schemeClr val="bg1"/>
                </a:solidFill>
              </a:rPr>
              <a:t>or</a:t>
            </a:r>
            <a:r>
              <a:rPr lang="en-US" sz="2600">
                <a:solidFill>
                  <a:srgbClr val="FFFF00"/>
                </a:solidFill>
              </a:rPr>
              <a:t> Standard GKE Cluster</a:t>
            </a:r>
            <a:r>
              <a:rPr lang="en-US" sz="2600"/>
              <a:t>, there will be few </a:t>
            </a:r>
            <a:r>
              <a:rPr lang="en-US" sz="2600">
                <a:solidFill>
                  <a:srgbClr val="FFFF00"/>
                </a:solidFill>
              </a:rPr>
              <a:t>system related Kubernetes Workloads </a:t>
            </a:r>
            <a:r>
              <a:rPr lang="en-US" sz="2600"/>
              <a:t>that need to run for GKE Cluster to be operational which will be visible to us in </a:t>
            </a:r>
            <a:r>
              <a:rPr lang="en-US" sz="2600" err="1">
                <a:solidFill>
                  <a:srgbClr val="FFFF00"/>
                </a:solidFill>
              </a:rPr>
              <a:t>kube</a:t>
            </a:r>
            <a:r>
              <a:rPr lang="en-US" sz="2600">
                <a:solidFill>
                  <a:srgbClr val="FFFF00"/>
                </a:solidFill>
              </a:rPr>
              <a:t>-system namespace</a:t>
            </a:r>
            <a:r>
              <a:rPr lang="en-US" sz="2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11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139C5-1393-F38E-9DB3-AC4266866E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C911FA-0277-3992-E4A1-F9AA855F659A}"/>
              </a:ext>
            </a:extLst>
          </p:cNvPr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</a:p>
        </p:txBody>
      </p:sp>
      <p:pic>
        <p:nvPicPr>
          <p:cNvPr id="54" name="Google Shape;407;p28">
            <a:extLst>
              <a:ext uri="{FF2B5EF4-FFF2-40B4-BE49-F238E27FC236}">
                <a16:creationId xmlns:a16="http://schemas.microsoft.com/office/drawing/2014/main" id="{2A724A30-3419-1E54-CB38-F045C79678A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D3D-9EF4-6C7C-C4CF-E78E55E1E75A}"/>
              </a:ext>
            </a:extLst>
          </p:cNvPr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>
            <a:extLst>
              <a:ext uri="{FF2B5EF4-FFF2-40B4-BE49-F238E27FC236}">
                <a16:creationId xmlns:a16="http://schemas.microsoft.com/office/drawing/2014/main" id="{0CE490E6-8EFF-E292-BE3A-09DABE51087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07C16-8676-AA89-0CCF-F3D5EC5F68D5}"/>
              </a:ext>
            </a:extLst>
          </p:cNvPr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9F520-D99A-855D-EB9D-34ADED6A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07BF63D-6292-4C43-BBEC-4B8FBC8B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E18E7A2F-095D-91E7-5BE3-9334C339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BB13517-2BC4-77F8-65E3-F6C6B4E7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>
            <a:extLst>
              <a:ext uri="{FF2B5EF4-FFF2-40B4-BE49-F238E27FC236}">
                <a16:creationId xmlns:a16="http://schemas.microsoft.com/office/drawing/2014/main" id="{7E8266F2-E82A-0766-9FE5-9B3277641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ECB6EB-ECE8-BC2C-F399-05B2F53FB7D0}"/>
              </a:ext>
            </a:extLst>
          </p:cNvPr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6106D66-829B-29D1-F892-FF44C338B1A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6671733" y="2543385"/>
            <a:ext cx="632889" cy="279505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055C7D-6665-F14F-495B-952B4C2AB47D}"/>
              </a:ext>
            </a:extLst>
          </p:cNvPr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56E68D-1E61-00E7-45A7-2CDD64DDD21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BB1BEC2-4A53-0F6E-B096-57C89C1C00AD}"/>
              </a:ext>
            </a:extLst>
          </p:cNvPr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915524" y="161306"/>
            <a:ext cx="10934566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GKE Private Cluster - Pull Docker Image from Docker Hub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11191" y="3617105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F159CD1-9800-A581-915A-0D8CD37D33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62230" y="5807378"/>
            <a:ext cx="1199044" cy="34870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D576A58-6FCA-A822-868E-C5199C0B3403}"/>
              </a:ext>
            </a:extLst>
          </p:cNvPr>
          <p:cNvSpPr txBox="1"/>
          <p:nvPr/>
        </p:nvSpPr>
        <p:spPr>
          <a:xfrm>
            <a:off x="13383544" y="6254149"/>
            <a:ext cx="103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Docker Hub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B97B0E0-285A-BFDF-92A5-0BE2F18CEA6B}"/>
              </a:ext>
            </a:extLst>
          </p:cNvPr>
          <p:cNvCxnSpPr>
            <a:cxnSpLocks/>
            <a:stCxn id="39" idx="3"/>
            <a:endCxn id="81" idx="2"/>
          </p:cNvCxnSpPr>
          <p:nvPr/>
        </p:nvCxnSpPr>
        <p:spPr>
          <a:xfrm>
            <a:off x="7466450" y="2212863"/>
            <a:ext cx="6395302" cy="3943217"/>
          </a:xfrm>
          <a:prstGeom prst="bentConnector4">
            <a:avLst>
              <a:gd name="adj1" fmla="val 15128"/>
              <a:gd name="adj2" fmla="val 137861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3" grpId="0" animBg="1"/>
      <p:bldP spid="56" grpId="0" animBg="1"/>
      <p:bldP spid="15" grpId="0"/>
      <p:bldP spid="36" grpId="0"/>
      <p:bldP spid="93" grpId="0" animBg="1"/>
      <p:bldP spid="94" grpId="0"/>
      <p:bldP spid="39" grpId="0" animBg="1"/>
      <p:bldP spid="8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F99125-BDF4-CCD1-3361-4D7BE9C3A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7DE165-E1A4-8FF2-2C23-FA130A65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Public vs Private Cluster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1DA269-C677-7F0D-8E0F-373AF955D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7083"/>
              </p:ext>
            </p:extLst>
          </p:nvPr>
        </p:nvGraphicFramePr>
        <p:xfrm>
          <a:off x="225778" y="1546013"/>
          <a:ext cx="14235288" cy="411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45096">
                  <a:extLst>
                    <a:ext uri="{9D8B030D-6E8A-4147-A177-3AD203B41FA5}">
                      <a16:colId xmlns:a16="http://schemas.microsoft.com/office/drawing/2014/main" val="1560575229"/>
                    </a:ext>
                  </a:extLst>
                </a:gridCol>
                <a:gridCol w="4745096">
                  <a:extLst>
                    <a:ext uri="{9D8B030D-6E8A-4147-A177-3AD203B41FA5}">
                      <a16:colId xmlns:a16="http://schemas.microsoft.com/office/drawing/2014/main" val="70734032"/>
                    </a:ext>
                  </a:extLst>
                </a:gridCol>
                <a:gridCol w="4745096">
                  <a:extLst>
                    <a:ext uri="{9D8B030D-6E8A-4147-A177-3AD203B41FA5}">
                      <a16:colId xmlns:a16="http://schemas.microsoft.com/office/drawing/2014/main" val="664774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Public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Private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API 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1. Public Access</a:t>
                      </a:r>
                    </a:p>
                    <a:p>
                      <a:r>
                        <a:rPr lang="en-US" sz="3000"/>
                        <a:t>2. Authorized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US" sz="3000"/>
                        <a:t>Private Access (Bastion Host required)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Public Access</a:t>
                      </a:r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Authorized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8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Public IP &amp; Private 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Private IP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238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3000"/>
                        <a:t>Outbound Communication to Internet (Egress to Internet)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Open by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Requires </a:t>
                      </a: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Cloud NAT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946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3000" b="1"/>
                        <a:t>Example: </a:t>
                      </a:r>
                      <a:r>
                        <a:rPr lang="en-US" sz="3000"/>
                        <a:t>Pull Docker Image from Docker Hub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33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1238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434590" y="47458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2149854" y="47458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with Docker Image from Docker Hub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434590" y="56345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2149854" y="56345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35AF33-5B8C-8FAC-6FAC-EC34AC2D31A7}"/>
              </a:ext>
            </a:extLst>
          </p:cNvPr>
          <p:cNvSpPr/>
          <p:nvPr/>
        </p:nvSpPr>
        <p:spPr>
          <a:xfrm>
            <a:off x="2149854" y="3745660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Demo-20</a:t>
            </a:r>
            <a:r>
              <a:rPr lang="en-US"/>
              <a:t>: GKE Private Cluster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8FB5-AF9C-A876-5AFD-B5F6C289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" y="1667889"/>
            <a:ext cx="5524500" cy="157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346F7-C9F8-500A-6064-588A45AE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87" y="1160579"/>
            <a:ext cx="5498961" cy="56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>
            <a:extLst>
              <a:ext uri="{FF2B5EF4-FFF2-40B4-BE49-F238E27FC236}">
                <a16:creationId xmlns:a16="http://schemas.microsoft.com/office/drawing/2014/main" id="{676C525A-37BA-880A-8242-BE687FF4CC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738" y="5724597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16E5D373-7F08-B173-65CF-B445BA41DB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5079" y="5731477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E7D6FF69-7662-3678-5B5E-3AABA37EDD6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8302" y="5724597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BED72B-F51F-53F4-9620-130C1E89917A}"/>
              </a:ext>
            </a:extLst>
          </p:cNvPr>
          <p:cNvSpPr/>
          <p:nvPr/>
        </p:nvSpPr>
        <p:spPr>
          <a:xfrm>
            <a:off x="5491625" y="5622774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5B857-8AB2-62F4-FE6A-3F1E2BD832E6}"/>
              </a:ext>
            </a:extLst>
          </p:cNvPr>
          <p:cNvSpPr txBox="1"/>
          <p:nvPr/>
        </p:nvSpPr>
        <p:spPr>
          <a:xfrm>
            <a:off x="5734834" y="6657748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CCD2BD-18B8-4A5C-EB00-A5B4506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6A319E8-3D2E-5873-417B-7915CD5B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0F4D5EC6-CE55-EE1D-9336-A313954C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00361A2-25CD-5540-BC33-C4C1CC47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AA08525-5237-723C-3179-E9B2672F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FD765BA-8244-237F-3DC6-2E6DF1DF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351CBEB1-3807-54F4-8AB5-2C20A422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01A8F54A-B796-9BE5-7410-F2002782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679D3A3-4685-590C-B7F9-AE0ED93F2379}"/>
              </a:ext>
            </a:extLst>
          </p:cNvPr>
          <p:cNvSpPr/>
          <p:nvPr/>
        </p:nvSpPr>
        <p:spPr>
          <a:xfrm>
            <a:off x="101602" y="6953569"/>
            <a:ext cx="3323598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Introduction</a:t>
            </a:r>
          </a:p>
        </p:txBody>
      </p:sp>
      <p:pic>
        <p:nvPicPr>
          <p:cNvPr id="28" name="Google Shape;413;p28">
            <a:extLst>
              <a:ext uri="{FF2B5EF4-FFF2-40B4-BE49-F238E27FC236}">
                <a16:creationId xmlns:a16="http://schemas.microsoft.com/office/drawing/2014/main" id="{A92910C5-B5D9-D6AF-6425-A98BFEA95BA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73828" y="577494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E58015-5847-6D0F-93C5-BEC39A736EFD}"/>
              </a:ext>
            </a:extLst>
          </p:cNvPr>
          <p:cNvSpPr txBox="1"/>
          <p:nvPr/>
        </p:nvSpPr>
        <p:spPr>
          <a:xfrm>
            <a:off x="3743988" y="671930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1606518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3C2A9-53E3-ED7B-13C1-A782E5C32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19095-5B6C-F602-0D3C-5B14E6B0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Kubernetes Persistent Volumes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845D8B-90E3-0F56-1D62-00F6F84316B4}"/>
              </a:ext>
            </a:extLst>
          </p:cNvPr>
          <p:cNvSpPr/>
          <p:nvPr/>
        </p:nvSpPr>
        <p:spPr>
          <a:xfrm>
            <a:off x="2573867" y="1048669"/>
            <a:ext cx="3770489" cy="3066132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057448-A029-83A2-D938-4899752DC171}"/>
              </a:ext>
            </a:extLst>
          </p:cNvPr>
          <p:cNvSpPr/>
          <p:nvPr/>
        </p:nvSpPr>
        <p:spPr>
          <a:xfrm>
            <a:off x="8794044" y="1048669"/>
            <a:ext cx="3770489" cy="3066132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B5618-5BD5-7624-D24C-10D18ECB868A}"/>
              </a:ext>
            </a:extLst>
          </p:cNvPr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695A-761B-6336-EF94-F9BC43C16E87}"/>
              </a:ext>
            </a:extLst>
          </p:cNvPr>
          <p:cNvSpPr txBox="1"/>
          <p:nvPr/>
        </p:nvSpPr>
        <p:spPr>
          <a:xfrm>
            <a:off x="9544756" y="1079345"/>
            <a:ext cx="2709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GCP Compute Engine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A44F-E4D8-31C8-C430-06654CE9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08" y="149309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40C80-537B-A76E-E465-D91AD9B0774D}"/>
              </a:ext>
            </a:extLst>
          </p:cNvPr>
          <p:cNvSpPr txBox="1"/>
          <p:nvPr/>
        </p:nvSpPr>
        <p:spPr>
          <a:xfrm>
            <a:off x="2788981" y="3565832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</a:p>
        </p:txBody>
      </p:sp>
      <p:pic>
        <p:nvPicPr>
          <p:cNvPr id="11" name="Google Shape;413;p28">
            <a:extLst>
              <a:ext uri="{FF2B5EF4-FFF2-40B4-BE49-F238E27FC236}">
                <a16:creationId xmlns:a16="http://schemas.microsoft.com/office/drawing/2014/main" id="{30075B67-303E-5E9A-B8B3-74B6E51D25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332" y="1493097"/>
            <a:ext cx="2337426" cy="21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2810F4-0416-F455-F23E-8ADC8D9B5914}"/>
              </a:ext>
            </a:extLst>
          </p:cNvPr>
          <p:cNvSpPr txBox="1"/>
          <p:nvPr/>
        </p:nvSpPr>
        <p:spPr>
          <a:xfrm>
            <a:off x="9879999" y="3565832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37E1BA-CD4F-5538-6B6D-F2A715B4B6E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44356" y="2581735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3FA259-05E9-E55E-304F-96A71C5B48F1}"/>
              </a:ext>
            </a:extLst>
          </p:cNvPr>
          <p:cNvSpPr/>
          <p:nvPr/>
        </p:nvSpPr>
        <p:spPr>
          <a:xfrm>
            <a:off x="281393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Volumes  are used to manage </a:t>
            </a:r>
            <a:r>
              <a:rPr lang="en-US">
                <a:solidFill>
                  <a:srgbClr val="FFFF00"/>
                </a:solidFill>
              </a:rPr>
              <a:t>durable storage </a:t>
            </a:r>
            <a:r>
              <a:rPr lang="en-US"/>
              <a:t>in a cluster.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A8B2CA-1D58-8AF9-1757-0DC2FB3286E4}"/>
              </a:ext>
            </a:extLst>
          </p:cNvPr>
          <p:cNvSpPr/>
          <p:nvPr/>
        </p:nvSpPr>
        <p:spPr>
          <a:xfrm>
            <a:off x="7754639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GKE, a </a:t>
            </a:r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is typically backed by a </a:t>
            </a:r>
            <a:r>
              <a:rPr lang="en-US">
                <a:solidFill>
                  <a:srgbClr val="FFFF00"/>
                </a:solidFill>
              </a:rPr>
              <a:t>Google persistent disk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3BBA72-E404-5FEA-F860-46609FB884EF}"/>
              </a:ext>
            </a:extLst>
          </p:cNvPr>
          <p:cNvSpPr/>
          <p:nvPr/>
        </p:nvSpPr>
        <p:spPr>
          <a:xfrm>
            <a:off x="262801" y="5065186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</a:t>
            </a:r>
            <a:r>
              <a:rPr lang="en-US">
                <a:solidFill>
                  <a:srgbClr val="FFFF00"/>
                </a:solidFill>
              </a:rPr>
              <a:t>lifecycle</a:t>
            </a:r>
            <a:r>
              <a:rPr lang="en-US"/>
              <a:t> is managed by Kubernetes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A5D569-05FF-9EF8-086E-385B6698F34A}"/>
              </a:ext>
            </a:extLst>
          </p:cNvPr>
          <p:cNvSpPr/>
          <p:nvPr/>
        </p:nvSpPr>
        <p:spPr>
          <a:xfrm>
            <a:off x="7752311" y="5067089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 PersistentVolume can be </a:t>
            </a:r>
            <a:r>
              <a:rPr lang="en-US" sz="2000">
                <a:solidFill>
                  <a:srgbClr val="FFFF00"/>
                </a:solidFill>
              </a:rPr>
              <a:t>dynamically</a:t>
            </a:r>
            <a:r>
              <a:rPr lang="en-US" sz="2000"/>
              <a:t> provisioned; we do not have to </a:t>
            </a:r>
            <a:r>
              <a:rPr lang="en-US" sz="2000">
                <a:solidFill>
                  <a:srgbClr val="FFFF00"/>
                </a:solidFill>
              </a:rPr>
              <a:t>manually create and delete </a:t>
            </a:r>
            <a:r>
              <a:rPr lang="en-US" sz="2000"/>
              <a:t>the backing storage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6A3D69-D9D5-C12B-16B8-535F4D25D73D}"/>
              </a:ext>
            </a:extLst>
          </p:cNvPr>
          <p:cNvSpPr/>
          <p:nvPr/>
        </p:nvSpPr>
        <p:spPr>
          <a:xfrm>
            <a:off x="270933" y="5863235"/>
            <a:ext cx="14088533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resources are cluster resources that exist </a:t>
            </a:r>
            <a:r>
              <a:rPr lang="en-US">
                <a:solidFill>
                  <a:srgbClr val="FFFF00"/>
                </a:solidFill>
              </a:rPr>
              <a:t>independently</a:t>
            </a:r>
            <a:r>
              <a:rPr lang="en-US"/>
              <a:t> of Pods. This means that the disk and data represented by a PersistentVolume continue to exist as the </a:t>
            </a:r>
            <a:r>
              <a:rPr lang="en-US">
                <a:solidFill>
                  <a:srgbClr val="FFFF00"/>
                </a:solidFill>
              </a:rPr>
              <a:t>cluster changes </a:t>
            </a:r>
            <a:r>
              <a:rPr lang="en-US"/>
              <a:t>and as </a:t>
            </a:r>
            <a:r>
              <a:rPr lang="en-US">
                <a:solidFill>
                  <a:srgbClr val="FFFF00"/>
                </a:solidFill>
              </a:rPr>
              <a:t>Pods are deleted and recreated</a:t>
            </a:r>
            <a:r>
              <a:rPr lang="en-US"/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7CDAD0-B913-6517-0187-586D4CA49D01}"/>
              </a:ext>
            </a:extLst>
          </p:cNvPr>
          <p:cNvSpPr/>
          <p:nvPr/>
        </p:nvSpPr>
        <p:spPr>
          <a:xfrm>
            <a:off x="281393" y="6655947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GKE provides a way for you to automatically deploy and manage the </a:t>
            </a:r>
            <a:r>
              <a:rPr lang="en-IN" sz="2000">
                <a:solidFill>
                  <a:srgbClr val="FFFF00"/>
                </a:solidFill>
              </a:rPr>
              <a:t>Compute Engine Persistent Disk CSI driver </a:t>
            </a:r>
            <a:r>
              <a:rPr lang="en-IN" sz="2000"/>
              <a:t>in your clusters.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48D1CC-7360-B802-65BA-F32C6EFD8CB3}"/>
              </a:ext>
            </a:extLst>
          </p:cNvPr>
          <p:cNvSpPr/>
          <p:nvPr/>
        </p:nvSpPr>
        <p:spPr>
          <a:xfrm>
            <a:off x="7752311" y="6674732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Compute Engine Persistent Disk CSI driver is </a:t>
            </a:r>
            <a:r>
              <a:rPr lang="en-IN" sz="2000">
                <a:solidFill>
                  <a:srgbClr val="FFFF00"/>
                </a:solidFill>
              </a:rPr>
              <a:t>enabled by default </a:t>
            </a:r>
            <a:r>
              <a:rPr lang="en-IN" sz="2000"/>
              <a:t>in Autopilot clusters.</a:t>
            </a:r>
          </a:p>
        </p:txBody>
      </p:sp>
      <p:pic>
        <p:nvPicPr>
          <p:cNvPr id="15" name="Graphic 14" descr="Rating 3 Star with solid fill">
            <a:extLst>
              <a:ext uri="{FF2B5EF4-FFF2-40B4-BE49-F238E27FC236}">
                <a16:creationId xmlns:a16="http://schemas.microsoft.com/office/drawing/2014/main" id="{96E29068-1ACD-54F6-9753-AA136E7DA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164607" y="5883870"/>
            <a:ext cx="748157" cy="7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08FCF7-3FC1-25BB-B91A-EE68D0E25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5F588-4046-54BD-9473-B6BE456D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Storage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64C14-193F-3CE2-4870-D2F5A0C9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121078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F1726A-C134-FDD5-A79F-3DB49075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6" y="5355309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23738FB-1843-ED5B-6C0D-AA77048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318164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8FA0C-BA63-C9FD-C719-5A1E878462A4}"/>
              </a:ext>
            </a:extLst>
          </p:cNvPr>
          <p:cNvCxnSpPr/>
          <p:nvPr/>
        </p:nvCxnSpPr>
        <p:spPr>
          <a:xfrm flipV="1">
            <a:off x="605256" y="2978295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A1D9B8-7E43-3A48-B6C5-9CB2F96EB62F}"/>
              </a:ext>
            </a:extLst>
          </p:cNvPr>
          <p:cNvCxnSpPr/>
          <p:nvPr/>
        </p:nvCxnSpPr>
        <p:spPr>
          <a:xfrm flipV="1">
            <a:off x="605256" y="4985709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79EEB9-B77A-B89D-ED25-571E2864D18D}"/>
              </a:ext>
            </a:extLst>
          </p:cNvPr>
          <p:cNvSpPr/>
          <p:nvPr/>
        </p:nvSpPr>
        <p:spPr>
          <a:xfrm>
            <a:off x="2731910" y="1210786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implementations such as </a:t>
            </a:r>
            <a:r>
              <a:rPr lang="en-US">
                <a:solidFill>
                  <a:srgbClr val="FFFF00"/>
                </a:solidFill>
              </a:rPr>
              <a:t>Compute Engine persistent disk Container Storage Interface (CSI) </a:t>
            </a:r>
            <a:r>
              <a:rPr lang="en-US"/>
              <a:t>Driver are configured through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/>
              <a:t> resources.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460EC7-5A1E-0999-772C-2BACF210CCC7}"/>
              </a:ext>
            </a:extLst>
          </p:cNvPr>
          <p:cNvSpPr/>
          <p:nvPr/>
        </p:nvSpPr>
        <p:spPr>
          <a:xfrm>
            <a:off x="2731910" y="3522517"/>
            <a:ext cx="9706008" cy="104034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resources are used to manage </a:t>
            </a:r>
            <a:r>
              <a:rPr lang="en-US">
                <a:solidFill>
                  <a:srgbClr val="FFFF00"/>
                </a:solidFill>
              </a:rPr>
              <a:t>durable storage in a cluster</a:t>
            </a:r>
            <a:r>
              <a:rPr lang="en-US"/>
              <a:t>. In GKE, a PersistentVolume is typically backed by a </a:t>
            </a:r>
            <a:r>
              <a:rPr lang="en-US">
                <a:solidFill>
                  <a:srgbClr val="FFFF00"/>
                </a:solidFill>
              </a:rPr>
              <a:t>persistent disk</a:t>
            </a:r>
            <a:r>
              <a:rPr lang="en-US"/>
              <a:t>. 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4004-D555-38C0-1191-12BF7E19AA76}"/>
              </a:ext>
            </a:extLst>
          </p:cNvPr>
          <p:cNvSpPr/>
          <p:nvPr/>
        </p:nvSpPr>
        <p:spPr>
          <a:xfrm>
            <a:off x="2731910" y="5207221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PersistentVolumeClaim</a:t>
            </a:r>
            <a:r>
              <a:rPr lang="en-US"/>
              <a:t> objects request a </a:t>
            </a:r>
            <a:r>
              <a:rPr lang="en-US">
                <a:solidFill>
                  <a:srgbClr val="FFFF00"/>
                </a:solidFill>
              </a:rPr>
              <a:t>specific size, access mode, and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>
                <a:solidFill>
                  <a:srgbClr val="FFFF00"/>
                </a:solidFill>
              </a:rPr>
              <a:t> </a:t>
            </a:r>
            <a:r>
              <a:rPr lang="en-US"/>
              <a:t>for the PersistentVolume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B8C37BE-C905-8059-5E65-F14D64D3CFC9}"/>
              </a:ext>
            </a:extLst>
          </p:cNvPr>
          <p:cNvSpPr/>
          <p:nvPr/>
        </p:nvSpPr>
        <p:spPr>
          <a:xfrm>
            <a:off x="2731910" y="2072755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 we have </a:t>
            </a:r>
            <a:r>
              <a:rPr lang="en-US">
                <a:solidFill>
                  <a:srgbClr val="FFFF00"/>
                </a:solidFill>
              </a:rPr>
              <a:t>Compute Engine PD CSI (</a:t>
            </a:r>
            <a:r>
              <a:rPr lang="en-US" err="1">
                <a:solidFill>
                  <a:srgbClr val="FFFF00"/>
                </a:solidFill>
              </a:rPr>
              <a:t>ReadWriteOnce</a:t>
            </a:r>
            <a:r>
              <a:rPr lang="en-US">
                <a:solidFill>
                  <a:srgbClr val="FFFF00"/>
                </a:solidFill>
              </a:rPr>
              <a:t>)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Kubernetes File Store CSI (</a:t>
            </a:r>
            <a:r>
              <a:rPr lang="en-US" err="1">
                <a:solidFill>
                  <a:srgbClr val="FFFF00"/>
                </a:solidFill>
              </a:rPr>
              <a:t>ReadWriteMany</a:t>
            </a:r>
            <a:r>
              <a:rPr lang="en-US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4514E2-8792-8896-2CFE-816054484FCB}"/>
              </a:ext>
            </a:extLst>
          </p:cNvPr>
          <p:cNvSpPr/>
          <p:nvPr/>
        </p:nvSpPr>
        <p:spPr>
          <a:xfrm>
            <a:off x="2731910" y="6069779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If a </a:t>
            </a:r>
            <a:r>
              <a:rPr lang="en-IN" err="1"/>
              <a:t>PersistentVolume</a:t>
            </a:r>
            <a:r>
              <a:rPr lang="en-IN"/>
              <a:t> </a:t>
            </a:r>
            <a:r>
              <a:rPr lang="en-IN">
                <a:solidFill>
                  <a:srgbClr val="FFFF00"/>
                </a:solidFill>
              </a:rPr>
              <a:t>that satisfies the request exists </a:t>
            </a:r>
            <a:r>
              <a:rPr lang="en-IN"/>
              <a:t>or </a:t>
            </a:r>
            <a:r>
              <a:rPr lang="en-IN">
                <a:solidFill>
                  <a:srgbClr val="FFFF00"/>
                </a:solidFill>
              </a:rPr>
              <a:t>can be provisioned</a:t>
            </a:r>
            <a:r>
              <a:rPr lang="en-IN"/>
              <a:t>, the </a:t>
            </a:r>
            <a:r>
              <a:rPr lang="en-IN" err="1"/>
              <a:t>PersistentVolumeClaim</a:t>
            </a:r>
            <a:r>
              <a:rPr lang="en-IN"/>
              <a:t> is </a:t>
            </a:r>
            <a:r>
              <a:rPr lang="en-IN">
                <a:solidFill>
                  <a:srgbClr val="FFFF00"/>
                </a:solidFill>
              </a:rPr>
              <a:t>bound</a:t>
            </a:r>
            <a:r>
              <a:rPr lang="en-IN"/>
              <a:t> to that </a:t>
            </a:r>
            <a:r>
              <a:rPr lang="en-IN" err="1"/>
              <a:t>PersistentVolume</a:t>
            </a:r>
            <a:r>
              <a:rPr lang="en-IN"/>
              <a:t>.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4AB01E-A15E-FECF-0AE6-7AB0109C39D6}"/>
              </a:ext>
            </a:extLst>
          </p:cNvPr>
          <p:cNvSpPr/>
          <p:nvPr/>
        </p:nvSpPr>
        <p:spPr>
          <a:xfrm>
            <a:off x="2731910" y="6935905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FF00"/>
                </a:solidFill>
              </a:rPr>
              <a:t>Portability</a:t>
            </a:r>
            <a:r>
              <a:rPr lang="en-US" sz="2000"/>
              <a:t> is another advantage of using </a:t>
            </a:r>
            <a:r>
              <a:rPr lang="en-US" sz="2000" err="1"/>
              <a:t>PersistentVolumes</a:t>
            </a:r>
            <a:r>
              <a:rPr lang="en-US" sz="2000"/>
              <a:t> and </a:t>
            </a:r>
            <a:r>
              <a:rPr lang="en-US" sz="2000" err="1"/>
              <a:t>PersistentVolumeClaims</a:t>
            </a:r>
            <a:r>
              <a:rPr lang="en-US" sz="2000"/>
              <a:t>. You can easily use the </a:t>
            </a:r>
            <a:r>
              <a:rPr lang="en-US" sz="2000">
                <a:solidFill>
                  <a:srgbClr val="FFFF00"/>
                </a:solidFill>
              </a:rPr>
              <a:t>same Pod specification across different clusters and environments </a:t>
            </a:r>
            <a:r>
              <a:rPr lang="en-US" sz="2000"/>
              <a:t>because PersistentVolume is an </a:t>
            </a:r>
            <a:r>
              <a:rPr lang="en-US" sz="2000">
                <a:solidFill>
                  <a:srgbClr val="FFFF00"/>
                </a:solidFill>
              </a:rPr>
              <a:t>interface</a:t>
            </a:r>
            <a:r>
              <a:rPr lang="en-US" sz="2000"/>
              <a:t> to the actual backing storage.</a:t>
            </a:r>
          </a:p>
        </p:txBody>
      </p:sp>
      <p:pic>
        <p:nvPicPr>
          <p:cNvPr id="3" name="Graphic 2" descr="Rating 3 Star with solid fill">
            <a:extLst>
              <a:ext uri="{FF2B5EF4-FFF2-40B4-BE49-F238E27FC236}">
                <a16:creationId xmlns:a16="http://schemas.microsoft.com/office/drawing/2014/main" id="{77477643-51EC-6D49-9C99-99CA31B50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5840" y="6817369"/>
            <a:ext cx="748157" cy="748157"/>
          </a:xfrm>
          <a:prstGeom prst="rect">
            <a:avLst/>
          </a:prstGeom>
        </p:spPr>
      </p:pic>
      <p:pic>
        <p:nvPicPr>
          <p:cNvPr id="8" name="Google Shape;413;p28">
            <a:extLst>
              <a:ext uri="{FF2B5EF4-FFF2-40B4-BE49-F238E27FC236}">
                <a16:creationId xmlns:a16="http://schemas.microsoft.com/office/drawing/2014/main" id="{B189A855-F0EB-0005-044C-F4CEB4301B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59822" y="3181646"/>
            <a:ext cx="1329476" cy="12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E2DE3-370B-9380-38C6-2129FFE51F10}"/>
              </a:ext>
            </a:extLst>
          </p:cNvPr>
          <p:cNvSpPr txBox="1"/>
          <p:nvPr/>
        </p:nvSpPr>
        <p:spPr>
          <a:xfrm>
            <a:off x="12693642" y="4414127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</a:p>
        </p:txBody>
      </p:sp>
    </p:spTree>
    <p:extLst>
      <p:ext uri="{BB962C8B-B14F-4D97-AF65-F5344CB8AC3E}">
        <p14:creationId xmlns:p14="http://schemas.microsoft.com/office/powerpoint/2010/main" val="29429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16510</TotalTime>
  <Words>18084</Words>
  <Application>Microsoft Macintosh PowerPoint</Application>
  <PresentationFormat>Custom</PresentationFormat>
  <Paragraphs>4853</Paragraphs>
  <Slides>357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357</vt:i4>
      </vt:variant>
    </vt:vector>
  </HeadingPairs>
  <TitlesOfParts>
    <vt:vector size="369" baseType="lpstr">
      <vt:lpstr>Aharoni</vt:lpstr>
      <vt:lpstr>Algerian</vt:lpstr>
      <vt:lpstr>Arial</vt:lpstr>
      <vt:lpstr>Arial</vt:lpstr>
      <vt:lpstr>Calibri</vt:lpstr>
      <vt:lpstr>Calibri Light</vt:lpstr>
      <vt:lpstr>Menlo</vt:lpstr>
      <vt:lpstr>Monaco</vt:lpstr>
      <vt:lpstr>Open Sans</vt:lpstr>
      <vt:lpstr>Roboto</vt:lpstr>
      <vt:lpstr>var(--devsite-code-font-family)</vt:lpstr>
      <vt:lpstr>Office Theme</vt:lpstr>
      <vt:lpstr>Google Kubernetes Engine (GKE)  - 75 Real-World Demos</vt:lpstr>
      <vt:lpstr>PowerPoint Presentation</vt:lpstr>
      <vt:lpstr>PowerPoint Presentation</vt:lpstr>
      <vt:lpstr>PowerPoint Presentation</vt:lpstr>
      <vt:lpstr>PowerPoint Presentation</vt:lpstr>
      <vt:lpstr>Google Kubernetes Engine GKE with DevOps|75 Real-World Demos</vt:lpstr>
      <vt:lpstr>PowerPoint Presentation</vt:lpstr>
      <vt:lpstr>Google Cloud Account</vt:lpstr>
      <vt:lpstr>Google Cloud Account</vt:lpstr>
      <vt:lpstr>Google Cloud Account - Individual</vt:lpstr>
      <vt:lpstr>Google Cloud Account - Business</vt:lpstr>
      <vt:lpstr>Google Cloud Account</vt:lpstr>
      <vt:lpstr>Google Cloud Account</vt:lpstr>
      <vt:lpstr>Google Cloud Account</vt:lpstr>
      <vt:lpstr>Google Cloud Account</vt:lpstr>
      <vt:lpstr>Google Cloud Account - ACTIVATE</vt:lpstr>
      <vt:lpstr>Google Cloud Account - ACTIVATE</vt:lpstr>
      <vt:lpstr>Google Cloud Account –Set a Budget Alert</vt:lpstr>
      <vt:lpstr>PowerPoint Presentation</vt:lpstr>
      <vt:lpstr>Google Cloud Account - Create Budget Alerts</vt:lpstr>
      <vt:lpstr>Google Cloud Account - Create Budget Alerts</vt:lpstr>
      <vt:lpstr>Google Cloud Account - Create Budget Alerts</vt:lpstr>
      <vt:lpstr>PowerPoint Presentation</vt:lpstr>
      <vt:lpstr>GKE Cluster Modes &amp; Types</vt:lpstr>
      <vt:lpstr>GKE Standard Cluster Architecture</vt:lpstr>
      <vt:lpstr>GKE Autopilot Cluster Architecture</vt:lpstr>
      <vt:lpstr>GKE Standard vs Autopilot Cluster Architecture</vt:lpstr>
      <vt:lpstr>GKE Cluster Modes</vt:lpstr>
      <vt:lpstr>Google Kubernetes Engine - Enable API</vt:lpstr>
      <vt:lpstr>Kubernetes Sample Application</vt:lpstr>
      <vt:lpstr>PowerPoint Presentation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GKE Standard Cluster Architecture</vt:lpstr>
      <vt:lpstr>PowerPoint Presentation</vt:lpstr>
      <vt:lpstr>Kubernetes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- Multi-Container Pods</vt:lpstr>
      <vt:lpstr>PowerPoint Presentation</vt:lpstr>
      <vt:lpstr>PowerPoint Presentation</vt:lpstr>
      <vt:lpstr>Kubernetes Service - LoadBalancer</vt:lpstr>
      <vt:lpstr>PowerPoint Presentation</vt:lpstr>
      <vt:lpstr>PowerPoint Presentation</vt:lpstr>
      <vt:lpstr>Kubernetes - ReplicaSet</vt:lpstr>
      <vt:lpstr>Kubernetes - ReplicaSet</vt:lpstr>
      <vt:lpstr>Kubernetes - ReplicaSet</vt:lpstr>
      <vt:lpstr>Kubernetes - ReplicaSet</vt:lpstr>
      <vt:lpstr>PowerPoint Presentation</vt:lpstr>
      <vt:lpstr>PowerPoint Presentation</vt:lpstr>
      <vt:lpstr>Kubernetes - Deployment</vt:lpstr>
      <vt:lpstr>Kubernetes - Deployment Usecases</vt:lpstr>
      <vt:lpstr>PowerPoint Presentation</vt:lpstr>
      <vt:lpstr>PowerPoint Presentation</vt:lpstr>
      <vt:lpstr>Kubernetes - Services</vt:lpstr>
      <vt:lpstr>Kubernetes - Services</vt:lpstr>
      <vt:lpstr>Kubernetes  Service Demo</vt:lpstr>
      <vt:lpstr>PowerPoint Presentation</vt:lpstr>
      <vt:lpstr>YAML Basics</vt:lpstr>
      <vt:lpstr>YAML Basics</vt:lpstr>
      <vt:lpstr>PowerPoint Presentation</vt:lpstr>
      <vt:lpstr>Kubernetes Pod</vt:lpstr>
      <vt:lpstr>PowerPoint Presentation</vt:lpstr>
      <vt:lpstr>Kubernetes ReplicaSet</vt:lpstr>
      <vt:lpstr>PowerPoint Presentation</vt:lpstr>
      <vt:lpstr>Kubernetes Deployment</vt:lpstr>
      <vt:lpstr>PowerPoint Presentation</vt:lpstr>
      <vt:lpstr>Kubernetes Service</vt:lpstr>
      <vt:lpstr>Kubernetes  Service Demo</vt:lpstr>
      <vt:lpstr>PowerPoint Presentation</vt:lpstr>
      <vt:lpstr>Kubernetes NodePort Service</vt:lpstr>
      <vt:lpstr>PowerPoint Presentation</vt:lpstr>
      <vt:lpstr>PowerPoint Presentation</vt:lpstr>
      <vt:lpstr>What are we going to learn ?</vt:lpstr>
      <vt:lpstr>PowerPoint Presentation</vt:lpstr>
      <vt:lpstr>Kubernetes Headless Service</vt:lpstr>
      <vt:lpstr>Curl Pod</vt:lpstr>
      <vt:lpstr>What are we going to learn ?</vt:lpstr>
      <vt:lpstr>PowerPoint Presentation</vt:lpstr>
      <vt:lpstr>GKE Private Cluster</vt:lpstr>
      <vt:lpstr>PowerPoint Presentation</vt:lpstr>
      <vt:lpstr>Namespaces</vt:lpstr>
      <vt:lpstr>Namespaces</vt:lpstr>
      <vt:lpstr>Workloads running in kube-system Namespace</vt:lpstr>
      <vt:lpstr>PowerPoint Presentation</vt:lpstr>
      <vt:lpstr>GKE Public vs Private Cluster</vt:lpstr>
      <vt:lpstr>What are we going to learn ?</vt:lpstr>
      <vt:lpstr>PowerPoint Presentation</vt:lpstr>
      <vt:lpstr>Kubernetes Persistent Volumes</vt:lpstr>
      <vt:lpstr>Kubernetes Storage Resources</vt:lpstr>
      <vt:lpstr>User Management Web Application - Architecture</vt:lpstr>
      <vt:lpstr>GKE Storage GCE PD CSI Driver</vt:lpstr>
      <vt:lpstr>PowerPoint Presentation</vt:lpstr>
      <vt:lpstr>PowerPoint Presentation</vt:lpstr>
      <vt:lpstr>GKE Persistent Storage Scenarios</vt:lpstr>
      <vt:lpstr>PowerPoint Presentation</vt:lpstr>
      <vt:lpstr>GKE Cluster - Default Kubernetes Storage Classes</vt:lpstr>
      <vt:lpstr>Default Storage Class TO Persistent Disk Mapping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GKE Storage - Custom Kubernetes Storage Class</vt:lpstr>
      <vt:lpstr>What are we going to learn ?</vt:lpstr>
      <vt:lpstr>Persistent Volume Access Modes</vt:lpstr>
      <vt:lpstr>PowerPoint Presentation</vt:lpstr>
      <vt:lpstr>PowerPoint Presentation</vt:lpstr>
      <vt:lpstr>How to use pre-existing GCE Persistent Disk in  GKE Cluster ?</vt:lpstr>
      <vt:lpstr>What are we going to learn ?</vt:lpstr>
      <vt:lpstr>PowerPoint Presentation</vt:lpstr>
      <vt:lpstr>PowerPoint Presentation</vt:lpstr>
      <vt:lpstr>Regional  Persistent Disks</vt:lpstr>
      <vt:lpstr>What are we going to learn ?</vt:lpstr>
      <vt:lpstr>PowerPoint Presentation</vt:lpstr>
      <vt:lpstr>Volume Snapshots &amp; Volume Restore</vt:lpstr>
      <vt:lpstr>PowerPoint Presentation</vt:lpstr>
      <vt:lpstr>PowerPoint Presentation</vt:lpstr>
      <vt:lpstr>GKE Storage - Volume Snapshots</vt:lpstr>
      <vt:lpstr>PowerPoint Presentation</vt:lpstr>
      <vt:lpstr>What are we going to learn ?</vt:lpstr>
      <vt:lpstr>What are we going to learn ?</vt:lpstr>
      <vt:lpstr>PowerPoint Presentation</vt:lpstr>
      <vt:lpstr>Persistent Volume Clone</vt:lpstr>
      <vt:lpstr>PowerPoint Presentation</vt:lpstr>
      <vt:lpstr>PowerPoint Presentation</vt:lpstr>
      <vt:lpstr>What are we going to learn ?</vt:lpstr>
      <vt:lpstr>What are we going to learn ?</vt:lpstr>
      <vt:lpstr>Error occurs if Source PV and Cloned PV Zones doesn’t Match</vt:lpstr>
      <vt:lpstr>Error occurs if Source PV and Cloned PV Zones doesn’t Match</vt:lpstr>
      <vt:lpstr>What is the exact Issue?</vt:lpstr>
      <vt:lpstr>What is the Fix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Update Kubernetes Deployment</vt:lpstr>
      <vt:lpstr>What are we going to learn ?</vt:lpstr>
      <vt:lpstr>PowerPoint Presentation</vt:lpstr>
      <vt:lpstr>Google GKE - File Store CSI Driver</vt:lpstr>
      <vt:lpstr>File Store CSI Driver Enablement in GKE Cluster</vt:lpstr>
      <vt:lpstr>GKE Cluster - Default Kubernetes Storage Classes</vt:lpstr>
      <vt:lpstr>Default Storage Class - Storage Tier Mapping</vt:lpstr>
      <vt:lpstr>Default Storage Class - Storage Tier Mapping</vt:lpstr>
      <vt:lpstr>PowerPoint Presentation</vt:lpstr>
      <vt:lpstr>PowerPoint Presentation</vt:lpstr>
      <vt:lpstr>What are we going to learn ?</vt:lpstr>
      <vt:lpstr>PowerPoint Presentation</vt:lpstr>
      <vt:lpstr>File Store CSI Driver - Storage Classes</vt:lpstr>
      <vt:lpstr>PowerPoint Presentation</vt:lpstr>
      <vt:lpstr>File Store - Custom Storage Class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OSI Layers </vt:lpstr>
      <vt:lpstr>GKE Services supported based on OSI Layers</vt:lpstr>
      <vt:lpstr>PowerPoint Presentation</vt:lpstr>
      <vt:lpstr>Ingress Controller</vt:lpstr>
      <vt:lpstr>Ingress Class</vt:lpstr>
      <vt:lpstr>Ingress Manifest - Key Items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GKE Ingress - Health Checks</vt:lpstr>
      <vt:lpstr>PowerPoint Presentation</vt:lpstr>
      <vt:lpstr>Readiness Probes for App1, App2 and App3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Google Managed SSL Certificates</vt:lpstr>
      <vt:lpstr>Google Managed SSL Certificates</vt:lpstr>
      <vt:lpstr>What are we going to learn ?</vt:lpstr>
      <vt:lpstr>PowerPoint Presentation</vt:lpstr>
      <vt:lpstr>PowerPoint Presentation</vt:lpstr>
      <vt:lpstr>Frontend and Backend Configs</vt:lpstr>
      <vt:lpstr>Custom Resource: FrontendConfig</vt:lpstr>
      <vt:lpstr>What are we going to learn ?</vt:lpstr>
      <vt:lpstr>PowerPoint Presentation</vt:lpstr>
      <vt:lpstr>GKE Workload Identity</vt:lpstr>
      <vt:lpstr>PowerPoint Presentation</vt:lpstr>
      <vt:lpstr>What are we going to learn ?</vt:lpstr>
      <vt:lpstr>PowerPoint Presentation</vt:lpstr>
      <vt:lpstr>Kubernetes External DNS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Google Managed SSL Certificates</vt:lpstr>
      <vt:lpstr>What are we going to learn ?</vt:lpstr>
      <vt:lpstr>PowerPoint Presentation</vt:lpstr>
      <vt:lpstr>SSL Policies</vt:lpstr>
      <vt:lpstr>SSL Policy Features</vt:lpstr>
      <vt:lpstr>PowerPoint Presentation</vt:lpstr>
      <vt:lpstr>What are we going to learn ?</vt:lpstr>
      <vt:lpstr>PowerPoint Presentation</vt:lpstr>
      <vt:lpstr>Identity Aware Proxy - IAP</vt:lpstr>
      <vt:lpstr>Ingress with Identity Aware Proxy</vt:lpstr>
      <vt:lpstr>PowerPoint Presentation</vt:lpstr>
      <vt:lpstr>Custom Resource: BackendConfig</vt:lpstr>
      <vt:lpstr>App1 Node Port Service</vt:lpstr>
      <vt:lpstr>What are we going to learn ?</vt:lpstr>
      <vt:lpstr>Unauthorized Access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What is Cloud CDN ?</vt:lpstr>
      <vt:lpstr>PowerPoint Presentation</vt:lpstr>
      <vt:lpstr>Custom Resource: BackendConfig</vt:lpstr>
      <vt:lpstr>What are we going to learn ?</vt:lpstr>
      <vt:lpstr>PowerPoint Presentation</vt:lpstr>
      <vt:lpstr>PowerPoint Presentation</vt:lpstr>
      <vt:lpstr>BackendConfig - Client IP Affinity</vt:lpstr>
      <vt:lpstr>What are we going to learn ?</vt:lpstr>
      <vt:lpstr>PowerPoint Presentation</vt:lpstr>
      <vt:lpstr>PowerPoint Presentation</vt:lpstr>
      <vt:lpstr>BackendConfig - Cookie Affinity</vt:lpstr>
      <vt:lpstr>What are we going to learn ?</vt:lpstr>
      <vt:lpstr>PowerPoint Presentation</vt:lpstr>
      <vt:lpstr>Ingress - Health Checks</vt:lpstr>
      <vt:lpstr>Health Check  BackendConfig CRD</vt:lpstr>
      <vt:lpstr>Health Check - Default Values 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PowerPoint Presentation</vt:lpstr>
      <vt:lpstr>Google Cloud Armor</vt:lpstr>
      <vt:lpstr>PowerPoint Presentation</vt:lpstr>
      <vt:lpstr>BackendConfig</vt:lpstr>
      <vt:lpstr>What are we going to learn ?</vt:lpstr>
      <vt:lpstr>PowerPoint Presentation</vt:lpstr>
      <vt:lpstr>What is Google Artifact Registry ?</vt:lpstr>
      <vt:lpstr>What are we going to learn ?</vt:lpstr>
      <vt:lpstr>PowerPoint Presentation</vt:lpstr>
      <vt:lpstr>What are we going to learn ?</vt:lpstr>
      <vt:lpstr>PowerPoint Presentation</vt:lpstr>
      <vt:lpstr>Continuous Integration</vt:lpstr>
      <vt:lpstr>Google Cloud Build: Continuous Integration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What are we going to learn ?</vt:lpstr>
      <vt:lpstr>PowerPoint Presentation</vt:lpstr>
      <vt:lpstr>Google Cloud Build: Continuous Integration</vt:lpstr>
      <vt:lpstr>GKE CI CD Pipelines</vt:lpstr>
      <vt:lpstr>What are we going to learn ?</vt:lpstr>
      <vt:lpstr>What are we going to learn ?</vt:lpstr>
      <vt:lpstr>PowerPoint Presentation</vt:lpstr>
      <vt:lpstr>Kubernetes Probes</vt:lpstr>
      <vt:lpstr>Why do we need these probes in Kubernetes ?</vt:lpstr>
      <vt:lpstr>Kubernetes Liveness Probe</vt:lpstr>
      <vt:lpstr>What happens when we use Liveness Probes?</vt:lpstr>
      <vt:lpstr>How many ways we can deploy these probes ?</vt:lpstr>
      <vt:lpstr>Three Ways to Implement Probes</vt:lpstr>
      <vt:lpstr>What are we going to learn ?</vt:lpstr>
      <vt:lpstr>PowerPoint Presentation</vt:lpstr>
      <vt:lpstr>Kubernetes Probes</vt:lpstr>
      <vt:lpstr>Kubernetes Startup Probe</vt:lpstr>
      <vt:lpstr>Kubernetes Startup Probe</vt:lpstr>
      <vt:lpstr>What are we going to learn ?</vt:lpstr>
      <vt:lpstr>PowerPoint Presentation</vt:lpstr>
      <vt:lpstr>Kubernetes Probes</vt:lpstr>
      <vt:lpstr>Kubernetes Readiness Probe</vt:lpstr>
      <vt:lpstr>Kubernetes Readiness Probe</vt:lpstr>
      <vt:lpstr>What are we going to learn ?</vt:lpstr>
      <vt:lpstr>PowerPoint Presentation</vt:lpstr>
      <vt:lpstr>Kubernetes Requests &amp; Limits</vt:lpstr>
      <vt:lpstr>Kubernetes Requests &amp; Limits</vt:lpstr>
      <vt:lpstr>Kubernetes Requests &amp; Limits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GKE Cluster Autoscaler</vt:lpstr>
      <vt:lpstr>PowerPoint Presentation</vt:lpstr>
      <vt:lpstr>Kubernetes Namespaces</vt:lpstr>
      <vt:lpstr>Kubernetes Namespaces</vt:lpstr>
      <vt:lpstr>Kubernetes Namespaces</vt:lpstr>
      <vt:lpstr>Kubernetes Namespaces</vt:lpstr>
      <vt:lpstr>What are we going to learn ?</vt:lpstr>
      <vt:lpstr>PowerPoint Presentation</vt:lpstr>
      <vt:lpstr>Kubernetes Namespace - Resource Quota</vt:lpstr>
      <vt:lpstr>Kubernetes Namespace - Resource Quota</vt:lpstr>
      <vt:lpstr>Kubernetes Namespace - Resource Quota</vt:lpstr>
      <vt:lpstr>Kubernetes Namespace - Resource Quota</vt:lpstr>
      <vt:lpstr>What are we going to learn ?</vt:lpstr>
      <vt:lpstr>PowerPoint Presentation</vt:lpstr>
      <vt:lpstr>Kubernetes Namespace -  LimitRange</vt:lpstr>
      <vt:lpstr>Kubernetes Namespace - Limit Range</vt:lpstr>
      <vt:lpstr>Kubernetes Namespace - Limit Range</vt:lpstr>
      <vt:lpstr>Kubernetes Namespace - Limit Range</vt:lpstr>
      <vt:lpstr>What are we going to learn ?</vt:lpstr>
      <vt:lpstr>PowerPoint Presentation</vt:lpstr>
      <vt:lpstr>Kubernetes Horizontal Pod Autoscaler</vt:lpstr>
      <vt:lpstr>Kubernetes Metrics Server</vt:lpstr>
      <vt:lpstr>GKE Metrics Supported for HPA</vt:lpstr>
      <vt:lpstr>Kubernetes Horizontal Pod Autoscaler</vt:lpstr>
      <vt:lpstr>How is HPA configured?</vt:lpstr>
      <vt:lpstr>Horizontal Pod Autoscaler - YAML Manifest</vt:lpstr>
      <vt:lpstr>What are we going to learn ?</vt:lpstr>
      <vt:lpstr>PowerPoint Presentation</vt:lpstr>
      <vt:lpstr>GKE  Autopilot  Cluster</vt:lpstr>
      <vt:lpstr>GKE Autopilot Cluster</vt:lpstr>
      <vt:lpstr>Autopilot Cluster</vt:lpstr>
      <vt:lpstr>What are we going to learn ?</vt:lpstr>
      <vt:lpstr>PowerPoint Presentation</vt:lpstr>
      <vt:lpstr>Configure Access to Multiple Clusters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2</cp:revision>
  <cp:lastPrinted>2021-07-02T11:42:58Z</cp:lastPrinted>
  <dcterms:created xsi:type="dcterms:W3CDTF">2019-11-12T03:20:49Z</dcterms:created>
  <dcterms:modified xsi:type="dcterms:W3CDTF">2023-02-26T02:49:42Z</dcterms:modified>
</cp:coreProperties>
</file>